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1544" r:id="rId4"/>
    <p:sldId id="1623" r:id="rId5"/>
    <p:sldId id="1582" r:id="rId6"/>
    <p:sldId id="1583" r:id="rId7"/>
    <p:sldId id="1584" r:id="rId8"/>
    <p:sldId id="1606" r:id="rId9"/>
    <p:sldId id="1610" r:id="rId10"/>
    <p:sldId id="1075" r:id="rId11"/>
    <p:sldId id="273" r:id="rId12"/>
    <p:sldId id="275" r:id="rId13"/>
    <p:sldId id="514" r:id="rId14"/>
    <p:sldId id="519" r:id="rId15"/>
    <p:sldId id="541" r:id="rId16"/>
    <p:sldId id="542" r:id="rId17"/>
    <p:sldId id="543" r:id="rId18"/>
    <p:sldId id="544" r:id="rId19"/>
    <p:sldId id="545" r:id="rId20"/>
    <p:sldId id="546" r:id="rId21"/>
    <p:sldId id="587" r:id="rId22"/>
    <p:sldId id="596" r:id="rId23"/>
    <p:sldId id="597" r:id="rId24"/>
    <p:sldId id="598" r:id="rId25"/>
    <p:sldId id="599" r:id="rId26"/>
    <p:sldId id="600" r:id="rId27"/>
    <p:sldId id="515" r:id="rId28"/>
    <p:sldId id="516" r:id="rId29"/>
    <p:sldId id="466" r:id="rId30"/>
    <p:sldId id="1569" r:id="rId31"/>
    <p:sldId id="1635" r:id="rId32"/>
    <p:sldId id="1636" r:id="rId33"/>
    <p:sldId id="1515" r:id="rId34"/>
    <p:sldId id="1496" r:id="rId35"/>
    <p:sldId id="1498" r:id="rId36"/>
    <p:sldId id="1646" r:id="rId37"/>
    <p:sldId id="1638" r:id="rId38"/>
    <p:sldId id="1637" r:id="rId39"/>
    <p:sldId id="1647" r:id="rId40"/>
    <p:sldId id="263" r:id="rId41"/>
    <p:sldId id="1643" r:id="rId42"/>
    <p:sldId id="502" r:id="rId43"/>
    <p:sldId id="448" r:id="rId44"/>
    <p:sldId id="1570" r:id="rId45"/>
    <p:sldId id="1612" r:id="rId46"/>
    <p:sldId id="1613" r:id="rId47"/>
    <p:sldId id="1644" r:id="rId48"/>
    <p:sldId id="1634" r:id="rId49"/>
    <p:sldId id="1631" r:id="rId50"/>
    <p:sldId id="1632" r:id="rId51"/>
    <p:sldId id="786" r:id="rId52"/>
    <p:sldId id="787" r:id="rId53"/>
    <p:sldId id="788" r:id="rId54"/>
    <p:sldId id="829" r:id="rId55"/>
    <p:sldId id="789" r:id="rId56"/>
    <p:sldId id="790" r:id="rId57"/>
    <p:sldId id="791" r:id="rId58"/>
    <p:sldId id="1078" r:id="rId59"/>
    <p:sldId id="1113" r:id="rId60"/>
    <p:sldId id="1087" r:id="rId61"/>
    <p:sldId id="1088" r:id="rId62"/>
    <p:sldId id="1089" r:id="rId63"/>
    <p:sldId id="1090" r:id="rId64"/>
    <p:sldId id="1092" r:id="rId65"/>
    <p:sldId id="1093" r:id="rId66"/>
    <p:sldId id="1094" r:id="rId67"/>
    <p:sldId id="1095" r:id="rId68"/>
    <p:sldId id="1096" r:id="rId69"/>
    <p:sldId id="1097" r:id="rId70"/>
    <p:sldId id="1098" r:id="rId71"/>
    <p:sldId id="1099" r:id="rId72"/>
    <p:sldId id="1100" r:id="rId73"/>
    <p:sldId id="1101" r:id="rId74"/>
    <p:sldId id="1102" r:id="rId75"/>
    <p:sldId id="1103" r:id="rId76"/>
    <p:sldId id="1104" r:id="rId77"/>
    <p:sldId id="1105" r:id="rId78"/>
    <p:sldId id="1106" r:id="rId79"/>
    <p:sldId id="1107" r:id="rId80"/>
    <p:sldId id="1108" r:id="rId81"/>
    <p:sldId id="1486" r:id="rId82"/>
    <p:sldId id="1109" r:id="rId83"/>
    <p:sldId id="1079" r:id="rId84"/>
    <p:sldId id="1080" r:id="rId85"/>
    <p:sldId id="792" r:id="rId86"/>
    <p:sldId id="1081" r:id="rId87"/>
    <p:sldId id="1082" r:id="rId88"/>
    <p:sldId id="1083" r:id="rId89"/>
    <p:sldId id="1084" r:id="rId90"/>
    <p:sldId id="793" r:id="rId91"/>
    <p:sldId id="1085" r:id="rId92"/>
    <p:sldId id="1116" r:id="rId93"/>
    <p:sldId id="1640" r:id="rId94"/>
    <p:sldId id="1086" r:id="rId95"/>
    <p:sldId id="1639" r:id="rId96"/>
    <p:sldId id="1641" r:id="rId97"/>
    <p:sldId id="1642" r:id="rId98"/>
    <p:sldId id="796" r:id="rId99"/>
    <p:sldId id="1580" r:id="rId100"/>
    <p:sldId id="1571" r:id="rId101"/>
    <p:sldId id="513" r:id="rId102"/>
    <p:sldId id="547" r:id="rId103"/>
    <p:sldId id="548" r:id="rId104"/>
    <p:sldId id="800" r:id="rId105"/>
    <p:sldId id="799" r:id="rId106"/>
    <p:sldId id="1645" r:id="rId10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399" autoAdjust="0"/>
    <p:restoredTop sz="94660"/>
  </p:normalViewPr>
  <p:slideViewPr>
    <p:cSldViewPr snapToGrid="0">
      <p:cViewPr varScale="1">
        <p:scale>
          <a:sx n="86" d="100"/>
          <a:sy n="86" d="100"/>
        </p:scale>
        <p:origin x="13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90A4D-1D76-42F9-A24E-07D4344907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6DF5B9-78FE-4C37-B8E1-089B504FE0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02124B-7836-4484-9B02-D20C9B600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63580-37F7-4A63-A884-D8B9B6E5D6C3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208298-3D75-4646-9F2C-86AE4E449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90802E-EAB4-4C0C-9230-3583FF1CE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4E7C9-5B02-4277-88F9-A68F6AA4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625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68592-2DF0-4C87-A467-9DF6D8F4F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F3AC2A-47CD-477D-9F92-6E0D0961B5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A6BF88-CB83-4E6E-9352-2A4D3EF70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63580-37F7-4A63-A884-D8B9B6E5D6C3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866B2C-044A-4650-99AB-BE4267889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74BDA5-F90E-48B1-9575-D4C05CF50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4E7C9-5B02-4277-88F9-A68F6AA4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952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F0AD77-E94E-4E73-80D5-050CD08357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76A2EA-0359-4741-9814-FB7E757086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5BBC0-380D-4FAF-A536-8FF2A851C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63580-37F7-4A63-A884-D8B9B6E5D6C3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B0200-FBE9-4806-97FB-5B6A0E6D2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B80E5-9574-4F87-8043-6BC2DCC90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4E7C9-5B02-4277-88F9-A68F6AA4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2169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5AA2D8-6344-4B48-A58D-E6DE766E0D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99040C-169E-4861-86E4-66D9B2091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295FAA-249E-44E0-8A5F-EC00FF583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47C09C-868C-4F0C-8B83-A150435F516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49289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86423-C674-45F6-8981-02A08C59F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8473C7-B84C-4D7D-A8EE-EC2DB202FF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6BE6EE-A65D-4439-B57B-B3657DBA1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63580-37F7-4A63-A884-D8B9B6E5D6C3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35D70F-6085-4E7A-8A4A-6F1E001BA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98B3A-CE83-436C-AB84-930598851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4E7C9-5B02-4277-88F9-A68F6AA4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292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636BC-7DAC-426C-9C75-59FE435C6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C40A1B-7880-424F-A537-B996AF23FF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B18143-2B87-4E97-8BFD-0666EED3E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63580-37F7-4A63-A884-D8B9B6E5D6C3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B3E290-C9A7-49A5-BC99-646BB925C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419D8-6B02-462D-B7B9-F56E10B26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4E7C9-5B02-4277-88F9-A68F6AA4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926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9084E-FF02-458C-8FB6-135DCB82B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6FC616-443D-4D2F-9AC8-FDC8B50BB4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045FA6-771A-40E5-95D3-0BD5131DFA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2F2BC1-E3EC-4D09-BE73-02F12B567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63580-37F7-4A63-A884-D8B9B6E5D6C3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457C86-731B-47C8-AFE8-5C51D98AE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E88089-EB53-4D48-8A57-9EDCAE6C5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4E7C9-5B02-4277-88F9-A68F6AA4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587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BADC6-AF95-4103-A3DB-0A4B49642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A8BDEA-AFE1-4C6A-B146-AE82F221C0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127A07-5BAA-4983-A879-7C556734DB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B8B072-8261-46DA-884F-571DCC2A1C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3E2F7F-D901-4435-8843-7A0CDE1716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0FB5C5-F4C8-449B-BD64-455EA4EB1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63580-37F7-4A63-A884-D8B9B6E5D6C3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6D2E4F-7875-4FA6-98D0-17569C613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E9DF2A-461A-45E6-ABA6-2601E5B18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4E7C9-5B02-4277-88F9-A68F6AA4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970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25FDD-0FD0-4AD4-9CCE-5248C4A7F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7B058B-6164-49E3-87B8-ACB186615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63580-37F7-4A63-A884-D8B9B6E5D6C3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0E42BA-DFF8-44A5-9DD5-CA4CA2A34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F13420-8154-4C85-BC02-A5E5285C6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4E7C9-5B02-4277-88F9-A68F6AA4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396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B671C3-04C3-41FE-B31E-65825C364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63580-37F7-4A63-A884-D8B9B6E5D6C3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6B53B4-6875-4BD1-BE86-379E5CB9E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3F11C8-3285-459E-8BFD-DDBDB7C5C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4E7C9-5B02-4277-88F9-A68F6AA4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393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31671-F444-4575-9C00-8D29C61D0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E2C00-512E-461D-842C-F22954FB21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B89885-7FD9-4BC3-9809-D44910FA43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3F02A1-3F59-4531-8CC0-0C024D1D0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63580-37F7-4A63-A884-D8B9B6E5D6C3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807D8F-DCAB-4EC7-9A12-D81718BEB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0FE4FC-C754-4713-9948-17C9EF8C7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4E7C9-5B02-4277-88F9-A68F6AA4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615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E9EE5-DEAD-4980-B9A8-95ED62A97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9F0893-1172-45B7-B1E9-F19CA9D763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CDB740-EDDF-47E4-ADD4-7874B667D0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BEFEF2-C2A8-4C93-8D3B-E12D2DF50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63580-37F7-4A63-A884-D8B9B6E5D6C3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483E4D-937F-4148-9C29-868D06484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F67FD8-A56F-4D10-BAED-BB2CBEE8E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4E7C9-5B02-4277-88F9-A68F6AA4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792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10DEFC-DCF4-4E54-9D2B-76F9C47C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68A2EB-F0F6-4B97-8E95-1B5689495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6A07B3-5CB0-4E28-9473-6E4B85A4C7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963580-37F7-4A63-A884-D8B9B6E5D6C3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EF88D6-F62B-42A9-B4FC-9D9B0A52B1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B5BE2B-B5D7-4F7B-8A4C-B1EA6A090E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84E7C9-5B02-4277-88F9-A68F6AA4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710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hyperlink" Target="http://www.creationandcompost.com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1.jpeg"/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12" Type="http://schemas.openxmlformats.org/officeDocument/2006/relationships/image" Target="../media/image40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jpg"/><Relationship Id="rId5" Type="http://schemas.openxmlformats.org/officeDocument/2006/relationships/image" Target="../media/image33.png"/><Relationship Id="rId10" Type="http://schemas.openxmlformats.org/officeDocument/2006/relationships/image" Target="../media/image38.jpeg"/><Relationship Id="rId4" Type="http://schemas.openxmlformats.org/officeDocument/2006/relationships/image" Target="../media/image32.png"/><Relationship Id="rId9" Type="http://schemas.openxmlformats.org/officeDocument/2006/relationships/image" Target="../media/image3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>
            <a:extLst>
              <a:ext uri="{FF2B5EF4-FFF2-40B4-BE49-F238E27FC236}">
                <a16:creationId xmlns:a16="http://schemas.microsoft.com/office/drawing/2014/main" id="{58560C0D-E863-4C2D-BA88-1AA949CAC2C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913063" y="4953740"/>
            <a:ext cx="6400800" cy="1751860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“Age of the Earth”</a:t>
            </a:r>
          </a:p>
          <a:p>
            <a:pPr eaLnBrk="1" hangingPunct="1"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Matt Bracewell, Ed.D.</a:t>
            </a:r>
            <a:endParaRPr 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Liberty Christian Academy </a:t>
            </a:r>
          </a:p>
          <a:p>
            <a:pPr eaLnBrk="1" hangingPunct="1"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Nov. 21, 2022</a:t>
            </a:r>
          </a:p>
        </p:txBody>
      </p:sp>
      <p:pic>
        <p:nvPicPr>
          <p:cNvPr id="4100" name="Picture 9" descr="About LCA - Liberty Christian Academy">
            <a:extLst>
              <a:ext uri="{FF2B5EF4-FFF2-40B4-BE49-F238E27FC236}">
                <a16:creationId xmlns:a16="http://schemas.microsoft.com/office/drawing/2014/main" id="{6E7E7651-9B97-4DC3-BA96-E88D6AC2A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1" y="5349876"/>
            <a:ext cx="1452563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1" descr="Home - Liberty Christian Academy">
            <a:extLst>
              <a:ext uri="{FF2B5EF4-FFF2-40B4-BE49-F238E27FC236}">
                <a16:creationId xmlns:a16="http://schemas.microsoft.com/office/drawing/2014/main" id="{2A31A45B-7790-4211-8BAB-8AC54CF0B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363" y="5638800"/>
            <a:ext cx="18669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picture containing star, outdoor object&#10;&#10;Description automatically generated">
            <a:extLst>
              <a:ext uri="{FF2B5EF4-FFF2-40B4-BE49-F238E27FC236}">
                <a16:creationId xmlns:a16="http://schemas.microsoft.com/office/drawing/2014/main" id="{D0E652EB-1C35-41BF-AF2A-953E8A3A6B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191655"/>
            <a:ext cx="11239500" cy="456276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2" name="Title 1">
            <a:extLst>
              <a:ext uri="{FF2B5EF4-FFF2-40B4-BE49-F238E27FC236}">
                <a16:creationId xmlns:a16="http://schemas.microsoft.com/office/drawing/2014/main" id="{B14C5A6B-BDDF-44CA-9A83-9E0FF08B3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14723" name="Content Placeholder 2">
            <a:extLst>
              <a:ext uri="{FF2B5EF4-FFF2-40B4-BE49-F238E27FC236}">
                <a16:creationId xmlns:a16="http://schemas.microsoft.com/office/drawing/2014/main" id="{54296A49-1024-4EA3-AF97-28153E32BBE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14724" name="Content Placeholder 3">
            <a:extLst>
              <a:ext uri="{FF2B5EF4-FFF2-40B4-BE49-F238E27FC236}">
                <a16:creationId xmlns:a16="http://schemas.microsoft.com/office/drawing/2014/main" id="{A3BB1AF2-D218-470A-96A6-42DA0DAD5A5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14725" name="Picture 2">
            <a:extLst>
              <a:ext uri="{FF2B5EF4-FFF2-40B4-BE49-F238E27FC236}">
                <a16:creationId xmlns:a16="http://schemas.microsoft.com/office/drawing/2014/main" id="{36232915-289F-4344-B82B-63E393A47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990600"/>
            <a:ext cx="8229600" cy="511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227181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4603476-DEA0-424E-8DC7-FD8619DF6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Genesis= Our Foundation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A4F7B1-9DE9-4E30-A8C6-7AA932B1A6C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Genesis is foundational to morality.  Without it, morality becomes relative.  </a:t>
            </a:r>
          </a:p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a Genesis foundation, God sets the rules, and morality is no longer relative.  </a:t>
            </a:r>
          </a:p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there is an absolute God, then there are absolute rules (right and wrong)!</a:t>
            </a:r>
          </a:p>
        </p:txBody>
      </p:sp>
      <p:sp>
        <p:nvSpPr>
          <p:cNvPr id="79876" name="Content Placeholder 6">
            <a:extLst>
              <a:ext uri="{FF2B5EF4-FFF2-40B4-BE49-F238E27FC236}">
                <a16:creationId xmlns:a16="http://schemas.microsoft.com/office/drawing/2014/main" id="{0B5B848F-005A-4655-919B-2F55680F20B7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79877" name="Picture 2">
            <a:extLst>
              <a:ext uri="{FF2B5EF4-FFF2-40B4-BE49-F238E27FC236}">
                <a16:creationId xmlns:a16="http://schemas.microsoft.com/office/drawing/2014/main" id="{B1FA9D56-250C-44E7-95EB-D771DDFF4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716" y="1524794"/>
            <a:ext cx="40386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AFA01-721A-4112-A092-15494B3F6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Wholesome Human Social Relationships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DE9880D-A54C-44DE-AED4-30E714817A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Monogamous marriage (Gen. 2:21-25; Matthew 19:4-6)</a:t>
            </a:r>
          </a:p>
          <a:p>
            <a:pPr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Dominion mandate over physical and animal creation, viewing every honorable occupation as service to God (Gen. 1:26-28; Col. 3:23)</a:t>
            </a:r>
          </a:p>
          <a:p>
            <a:pPr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Human government to maintain society (Gen. 9:1-7; Rom. 13:1-7)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60FCD-F4CA-4114-8E11-1E9F1CEA6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True Christianity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2EB2C45-8E35-4CE2-AE7D-81A2F9181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Christology- Christ as Creator (John 1:3; Col. 1:16)</a:t>
            </a:r>
          </a:p>
          <a:p>
            <a:pPr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Gospel- founded “everlastingly” on God first as Creator (Rev. 14:6-7), then as incarnate saving Word</a:t>
            </a:r>
          </a:p>
          <a:p>
            <a:pPr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Saving faith- centered on God’s work as Creator (Heb. 10:38-11:3)</a:t>
            </a:r>
          </a:p>
          <a:p>
            <a:pPr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Sound evangelism- purpose of Gospel (John 20:30-31; 1:1-12)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16E07-2962-4C02-B2DF-275361359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True Christianity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B48ED6C-ABB8-4422-8521-E651E5FDE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Sound missionary effort- Paul’s example (Acts 14:1, 15-17; 17:2-4, 23-24)</a:t>
            </a:r>
          </a:p>
          <a:p>
            <a:pPr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Fellowship (Eph. 3:8-12)</a:t>
            </a:r>
          </a:p>
          <a:p>
            <a:pPr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Christian life (Col. 3:10; 2 Cor. 5:17)</a:t>
            </a:r>
          </a:p>
          <a:p>
            <a:pPr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Christian home &amp; family (Matt. 19:3-6)</a:t>
            </a:r>
          </a:p>
          <a:p>
            <a:pPr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Biblical revelation &amp; inerrancy (Psalm 119:89-90; Heb. 1:1-2)</a:t>
            </a:r>
          </a:p>
          <a:p>
            <a:pPr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Redemption (1 Pet. 1:18-21; 2 Tim. 1:9; Titus 1:2)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ext Box 2">
            <a:extLst>
              <a:ext uri="{FF2B5EF4-FFF2-40B4-BE49-F238E27FC236}">
                <a16:creationId xmlns:a16="http://schemas.microsoft.com/office/drawing/2014/main" id="{3347A358-C620-49FA-9C19-2FCEAC980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320676"/>
            <a:ext cx="8001000" cy="206210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“For God so loved the world, that he gave his only begotten Son, that whosoever believeth in him should not perish, but have everlasting life.”</a:t>
            </a:r>
          </a:p>
        </p:txBody>
      </p:sp>
      <p:sp>
        <p:nvSpPr>
          <p:cNvPr id="472067" name="Text Box 3">
            <a:extLst>
              <a:ext uri="{FF2B5EF4-FFF2-40B4-BE49-F238E27FC236}">
                <a16:creationId xmlns:a16="http://schemas.microsoft.com/office/drawing/2014/main" id="{212E4573-54BF-4955-A04E-4F4ADC33FA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3962400"/>
            <a:ext cx="2794000" cy="7620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chemeClr val="bg1"/>
                </a:solidFill>
              </a:rPr>
              <a:t>John 3:16</a:t>
            </a:r>
          </a:p>
        </p:txBody>
      </p:sp>
      <p:sp>
        <p:nvSpPr>
          <p:cNvPr id="133124" name="Text Box 4">
            <a:extLst>
              <a:ext uri="{FF2B5EF4-FFF2-40B4-BE49-F238E27FC236}">
                <a16:creationId xmlns:a16="http://schemas.microsoft.com/office/drawing/2014/main" id="{AAB76C24-A61E-4AF4-BEAB-0E04DB955E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2438400"/>
            <a:ext cx="8001000" cy="156966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Why would God send His son to die for a world that was created by a big bang and evolved by natural causes?</a:t>
            </a:r>
          </a:p>
        </p:txBody>
      </p:sp>
      <p:pic>
        <p:nvPicPr>
          <p:cNvPr id="472069" name="Picture 7" descr="b45ce5dc0b7f77c6426338e5bb236161">
            <a:extLst>
              <a:ext uri="{FF2B5EF4-FFF2-40B4-BE49-F238E27FC236}">
                <a16:creationId xmlns:a16="http://schemas.microsoft.com/office/drawing/2014/main" id="{9FEAA0A9-A3DB-404A-82D7-8A361F351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800600"/>
            <a:ext cx="21336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2070" name="Picture 9" descr="jesus+died+for+your+sins">
            <a:extLst>
              <a:ext uri="{FF2B5EF4-FFF2-40B4-BE49-F238E27FC236}">
                <a16:creationId xmlns:a16="http://schemas.microsoft.com/office/drawing/2014/main" id="{2BB8ECAE-3911-4A2E-A606-D4FB1561A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191001"/>
            <a:ext cx="4343400" cy="244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4" name="Rectangle 2">
            <a:extLst>
              <a:ext uri="{FF2B5EF4-FFF2-40B4-BE49-F238E27FC236}">
                <a16:creationId xmlns:a16="http://schemas.microsoft.com/office/drawing/2014/main" id="{E460894F-AADF-431E-94A9-C4627A4456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 Bible says…</a:t>
            </a:r>
          </a:p>
        </p:txBody>
      </p:sp>
      <p:sp>
        <p:nvSpPr>
          <p:cNvPr id="422915" name="Rectangle 3">
            <a:extLst>
              <a:ext uri="{FF2B5EF4-FFF2-40B4-BE49-F238E27FC236}">
                <a16:creationId xmlns:a16="http://schemas.microsoft.com/office/drawing/2014/main" id="{AC775B26-66AC-460C-8D5D-9513597EBDF8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  <a:defRPr/>
            </a:pPr>
            <a:r>
              <a:rPr lang="en-US" altLang="en-U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Death is a judgment, a “curse” 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en-US" altLang="en-U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	(Gen. 3:17-19)</a:t>
            </a:r>
          </a:p>
          <a:p>
            <a:pPr>
              <a:lnSpc>
                <a:spcPct val="90000"/>
              </a:lnSpc>
              <a:defRPr/>
            </a:pPr>
            <a:r>
              <a:rPr lang="en-US" altLang="en-U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Death is not “very good,” which God would have pronounced after each creation day (Gen. 1-2)</a:t>
            </a:r>
          </a:p>
          <a:p>
            <a:pPr>
              <a:lnSpc>
                <a:spcPct val="90000"/>
              </a:lnSpc>
              <a:defRPr/>
            </a:pPr>
            <a:r>
              <a:rPr lang="en-US" altLang="en-U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Death is the “enemy” (1 Cor. 15:26)</a:t>
            </a:r>
          </a:p>
          <a:p>
            <a:pPr>
              <a:lnSpc>
                <a:spcPct val="90000"/>
              </a:lnSpc>
              <a:defRPr/>
            </a:pPr>
            <a:r>
              <a:rPr lang="en-US" altLang="en-U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Creator will create new heaven and new earth (Rev. 21:1, 4)</a:t>
            </a:r>
          </a:p>
          <a:p>
            <a:pPr>
              <a:lnSpc>
                <a:spcPct val="90000"/>
              </a:lnSpc>
              <a:defRPr/>
            </a:pPr>
            <a:r>
              <a:rPr lang="en-US" altLang="en-U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Death couldn’t have entered until Adam sinned (Rom. 5:12)</a:t>
            </a:r>
          </a:p>
        </p:txBody>
      </p:sp>
      <p:pic>
        <p:nvPicPr>
          <p:cNvPr id="471044" name="Picture 4">
            <a:extLst>
              <a:ext uri="{FF2B5EF4-FFF2-40B4-BE49-F238E27FC236}">
                <a16:creationId xmlns:a16="http://schemas.microsoft.com/office/drawing/2014/main" id="{289A2E73-78C5-448C-B40D-C7E64F4C6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419600"/>
            <a:ext cx="3733800" cy="227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45" name="Picture 5">
            <a:extLst>
              <a:ext uri="{FF2B5EF4-FFF2-40B4-BE49-F238E27FC236}">
                <a16:creationId xmlns:a16="http://schemas.microsoft.com/office/drawing/2014/main" id="{858F2DCD-AC3B-49BF-B83A-E8437A61C7C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24600" y="1600200"/>
            <a:ext cx="3727450" cy="2590800"/>
          </a:xfrm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73431-16B8-4E21-85BC-773A67681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Stay in touch!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6732A8B-CA01-4F0B-8E89-65AF0C5CAE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Visit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www.creationandcompost.com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lvl="1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Audio, video, supporting ministries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Listen to our weekly podcast!</a:t>
            </a:r>
          </a:p>
          <a:p>
            <a:pPr lvl="1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all major podcasting platforms </a:t>
            </a:r>
          </a:p>
          <a:p>
            <a:pPr marL="457200" lvl="1" indent="0"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(Apple Podcasts, Spotify, etc.)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 out our FB page!</a:t>
            </a:r>
          </a:p>
          <a:p>
            <a:pPr lvl="1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Also on Instagram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Subscribe to our weekly newsletters!</a:t>
            </a:r>
          </a:p>
          <a:p>
            <a:pPr lvl="1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 return Jan. 2023</a:t>
            </a: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30BB2931-5280-4C46-B72A-9B4773010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901" y="2121193"/>
            <a:ext cx="3760201" cy="376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6605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5A6ED197-BF5E-4FC0-85CA-360B51F5A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Great Questions of Life</a:t>
            </a:r>
          </a:p>
        </p:txBody>
      </p:sp>
      <p:sp>
        <p:nvSpPr>
          <p:cNvPr id="20483" name="Content Placeholder 2">
            <a:extLst>
              <a:ext uri="{FF2B5EF4-FFF2-40B4-BE49-F238E27FC236}">
                <a16:creationId xmlns:a16="http://schemas.microsoft.com/office/drawing/2014/main" id="{4C1A3864-E35F-49F4-8078-7443457687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Tx/>
              <a:buAutoNum type="arabicPeriod"/>
              <a:defRPr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am I (and what am I worth)?</a:t>
            </a:r>
          </a:p>
          <a:p>
            <a:pPr marL="514350" indent="-514350">
              <a:buFontTx/>
              <a:buAutoNum type="arabicPeriod"/>
              <a:defRPr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 did I come from?</a:t>
            </a:r>
          </a:p>
          <a:p>
            <a:pPr marL="514350" indent="-514350">
              <a:buFontTx/>
              <a:buAutoNum type="arabicPeriod"/>
              <a:defRPr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am I here?</a:t>
            </a:r>
          </a:p>
          <a:p>
            <a:pPr marL="514350" indent="-514350">
              <a:buFontTx/>
              <a:buAutoNum type="arabicPeriod"/>
              <a:defRPr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 am I going when I die?</a:t>
            </a:r>
          </a:p>
        </p:txBody>
      </p:sp>
      <p:pic>
        <p:nvPicPr>
          <p:cNvPr id="19460" name="Picture 4">
            <a:extLst>
              <a:ext uri="{FF2B5EF4-FFF2-40B4-BE49-F238E27FC236}">
                <a16:creationId xmlns:a16="http://schemas.microsoft.com/office/drawing/2014/main" id="{06DBA0C0-C50B-4E8A-A946-465CAC394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1" y="5486400"/>
            <a:ext cx="5364163" cy="1385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13362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Placeholder 7">
            <a:extLst>
              <a:ext uri="{FF2B5EF4-FFF2-40B4-BE49-F238E27FC236}">
                <a16:creationId xmlns:a16="http://schemas.microsoft.com/office/drawing/2014/main" id="{66D891D6-7CBF-488E-8D0A-F9944FF167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69025" y="1555751"/>
            <a:ext cx="4040188" cy="639763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Bible says…</a:t>
            </a:r>
          </a:p>
        </p:txBody>
      </p:sp>
      <p:sp>
        <p:nvSpPr>
          <p:cNvPr id="21507" name="Content Placeholder 8">
            <a:extLst>
              <a:ext uri="{FF2B5EF4-FFF2-40B4-BE49-F238E27FC236}">
                <a16:creationId xmlns:a16="http://schemas.microsoft.com/office/drawing/2014/main" id="{7AF94656-257B-4B11-BD9A-DB30BFCD76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5689" y="2332039"/>
            <a:ext cx="4040187" cy="3951287"/>
          </a:xfrm>
        </p:spPr>
        <p:txBody>
          <a:bodyPr/>
          <a:lstStyle/>
          <a:p>
            <a:pPr marL="457200" indent="-457200">
              <a:buFontTx/>
              <a:buAutoNum type="arabicPeriod"/>
              <a:defRPr/>
            </a:pPr>
            <a:r>
              <a:rPr lang="en-US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are the </a:t>
            </a:r>
            <a:r>
              <a:rPr lang="en-US" sz="21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highest</a:t>
            </a:r>
            <a:r>
              <a:rPr lang="en-US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God’s creation (Gen. 1:26).</a:t>
            </a:r>
          </a:p>
          <a:p>
            <a:pPr marL="457200" indent="-457200">
              <a:buFontTx/>
              <a:buAutoNum type="arabicPeriod"/>
              <a:defRPr/>
            </a:pPr>
            <a:r>
              <a:rPr lang="en-US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God created man in </a:t>
            </a:r>
            <a:r>
              <a:rPr lang="en-US" sz="21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 image</a:t>
            </a:r>
            <a:r>
              <a:rPr lang="en-US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(Gen. 1:26) </a:t>
            </a:r>
          </a:p>
          <a:p>
            <a:pPr marL="457200" indent="-457200">
              <a:buFontTx/>
              <a:buAutoNum type="arabicPeriod"/>
              <a:defRPr/>
            </a:pPr>
            <a:r>
              <a:rPr lang="en-US" sz="21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are here to worship God the Creator by praising Jesus Christ the beloved Son with power of the Holy Spirit.</a:t>
            </a:r>
          </a:p>
          <a:p>
            <a:pPr marL="457200" indent="-457200">
              <a:buFontTx/>
              <a:buAutoNum type="arabicPeriod"/>
              <a:defRPr/>
            </a:pPr>
            <a:r>
              <a:rPr lang="en-US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will go to </a:t>
            </a:r>
            <a:r>
              <a:rPr lang="en-US" sz="21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Heaven</a:t>
            </a:r>
            <a:r>
              <a:rPr lang="en-US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OR </a:t>
            </a:r>
            <a:r>
              <a:rPr lang="en-US" sz="21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hell</a:t>
            </a:r>
            <a:r>
              <a:rPr lang="en-US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after this life </a:t>
            </a:r>
          </a:p>
          <a:p>
            <a:pPr marL="0" indent="0">
              <a:buNone/>
              <a:defRPr/>
            </a:pPr>
            <a:r>
              <a:rPr lang="en-US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(Heb. 9:27).</a:t>
            </a:r>
          </a:p>
        </p:txBody>
      </p:sp>
      <p:sp>
        <p:nvSpPr>
          <p:cNvPr id="21508" name="Text Placeholder 9">
            <a:extLst>
              <a:ext uri="{FF2B5EF4-FFF2-40B4-BE49-F238E27FC236}">
                <a16:creationId xmlns:a16="http://schemas.microsoft.com/office/drawing/2014/main" id="{D65B867E-ADAA-44A3-9736-8625DAB6DA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093914" y="1555751"/>
            <a:ext cx="4041775" cy="639763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Questions:</a:t>
            </a:r>
          </a:p>
        </p:txBody>
      </p:sp>
      <p:sp>
        <p:nvSpPr>
          <p:cNvPr id="21509" name="Content Placeholder 10">
            <a:extLst>
              <a:ext uri="{FF2B5EF4-FFF2-40B4-BE49-F238E27FC236}">
                <a16:creationId xmlns:a16="http://schemas.microsoft.com/office/drawing/2014/main" id="{13577622-16FB-4F05-AC0E-D4FE002820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981201" y="2332039"/>
            <a:ext cx="4041775" cy="3951287"/>
          </a:xfrm>
        </p:spPr>
        <p:txBody>
          <a:bodyPr/>
          <a:lstStyle/>
          <a:p>
            <a:pPr marL="457200" indent="-457200">
              <a:buFontTx/>
              <a:buAutoNum type="arabicPeriod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am I (and what am I worth)?</a:t>
            </a:r>
          </a:p>
          <a:p>
            <a:pPr marL="457200" indent="-457200">
              <a:buFontTx/>
              <a:buAutoNum type="arabicPeriod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 did I come from?</a:t>
            </a:r>
          </a:p>
          <a:p>
            <a:pPr marL="457200" indent="-457200">
              <a:buFontTx/>
              <a:buAutoNum type="arabicPeriod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am I here?</a:t>
            </a:r>
          </a:p>
          <a:p>
            <a:pPr marL="457200" indent="-457200">
              <a:buFontTx/>
              <a:buAutoNum type="arabicPeriod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 am I going when I die?</a:t>
            </a:r>
          </a:p>
        </p:txBody>
      </p:sp>
      <p:sp>
        <p:nvSpPr>
          <p:cNvPr id="21510" name="Title 1">
            <a:extLst>
              <a:ext uri="{FF2B5EF4-FFF2-40B4-BE49-F238E27FC236}">
                <a16:creationId xmlns:a16="http://schemas.microsoft.com/office/drawing/2014/main" id="{4D242B94-00B2-44E2-A527-CBD1753C5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Great Questions of Life</a:t>
            </a:r>
          </a:p>
        </p:txBody>
      </p:sp>
    </p:spTree>
    <p:extLst>
      <p:ext uri="{BB962C8B-B14F-4D97-AF65-F5344CB8AC3E}">
        <p14:creationId xmlns:p14="http://schemas.microsoft.com/office/powerpoint/2010/main" val="27769984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B088E-73BE-45B6-B1C2-355D9C8D5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Creationist Fruits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831FFCD-50A8-4910-B607-AF569BF08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4050" y="1466851"/>
            <a:ext cx="8229600" cy="4525963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True Science</a:t>
            </a:r>
          </a:p>
          <a:p>
            <a:pPr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Founding fathers of modern science (Newton, Kepler, Boyle, Galileo) were creationists, “thinking God’s thoughts after Him.”</a:t>
            </a:r>
          </a:p>
          <a:p>
            <a:pPr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Scientific method based on premise of orderly creation, capable of being understood &amp; rationally described due to its </a:t>
            </a:r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intelligent Creator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>
              <a:defRPr/>
            </a:pPr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Many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our modern inventions were first developed by </a:t>
            </a:r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Bible-believing scientists.</a:t>
            </a:r>
          </a:p>
        </p:txBody>
      </p:sp>
      <p:pic>
        <p:nvPicPr>
          <p:cNvPr id="84996" name="Picture 2">
            <a:extLst>
              <a:ext uri="{FF2B5EF4-FFF2-40B4-BE49-F238E27FC236}">
                <a16:creationId xmlns:a16="http://schemas.microsoft.com/office/drawing/2014/main" id="{74BAD295-70E9-49F3-A766-51CE73443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297488"/>
            <a:ext cx="1270000" cy="156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7" name="Picture 3">
            <a:extLst>
              <a:ext uri="{FF2B5EF4-FFF2-40B4-BE49-F238E27FC236}">
                <a16:creationId xmlns:a16="http://schemas.microsoft.com/office/drawing/2014/main" id="{9439057E-B02E-475F-A8A3-3B83DD549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297488"/>
            <a:ext cx="1295400" cy="156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8" name="Picture 4">
            <a:extLst>
              <a:ext uri="{FF2B5EF4-FFF2-40B4-BE49-F238E27FC236}">
                <a16:creationId xmlns:a16="http://schemas.microsoft.com/office/drawing/2014/main" id="{45013141-F8F5-4C19-A28A-5E72BC9D1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8" y="5297488"/>
            <a:ext cx="1300163" cy="156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9" name="Picture 5">
            <a:extLst>
              <a:ext uri="{FF2B5EF4-FFF2-40B4-BE49-F238E27FC236}">
                <a16:creationId xmlns:a16="http://schemas.microsoft.com/office/drawing/2014/main" id="{D2CEE06F-E38F-428F-A234-BEA2D8986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0" y="5297488"/>
            <a:ext cx="1270000" cy="156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70687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93906-ACF5-432F-9033-5A59EEB5D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Creationist Heritage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D7AA58-A4CF-49E7-B085-D8AE46C0BC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400" y="1600201"/>
            <a:ext cx="4038600" cy="4525963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Antiseptic Surgery</a:t>
            </a:r>
          </a:p>
          <a:p>
            <a:pPr>
              <a:defRPr/>
            </a:pPr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Bacteriology</a:t>
            </a:r>
          </a:p>
          <a:p>
            <a:pPr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Calculus</a:t>
            </a:r>
          </a:p>
          <a:p>
            <a:pPr>
              <a:defRPr/>
            </a:pPr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Celestial Mechanics</a:t>
            </a:r>
          </a:p>
          <a:p>
            <a:pPr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Chemistry</a:t>
            </a:r>
          </a:p>
          <a:p>
            <a:pPr>
              <a:defRPr/>
            </a:pPr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Comparative Anatomy</a:t>
            </a:r>
          </a:p>
          <a:p>
            <a:pPr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Computer Science</a:t>
            </a:r>
          </a:p>
          <a:p>
            <a:pPr>
              <a:defRPr/>
            </a:pPr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Dimensional Analysis</a:t>
            </a:r>
          </a:p>
          <a:p>
            <a:pPr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Dynamics</a:t>
            </a:r>
          </a:p>
          <a:p>
            <a:pPr>
              <a:defRPr/>
            </a:pPr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Electrodynamics</a:t>
            </a:r>
          </a:p>
          <a:p>
            <a:pPr>
              <a:defRPr/>
            </a:pP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E6095F-FC61-4617-9B2A-736D80F8E0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34000" y="1600201"/>
            <a:ext cx="4876800" cy="4525963"/>
          </a:xfrm>
        </p:spPr>
        <p:txBody>
          <a:bodyPr>
            <a:normAutofit lnSpcReduction="10000"/>
          </a:bodyPr>
          <a:lstStyle/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Joseph Lister (1827-1912)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Louis Pasteur (1822-1895)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Isaac Newton (1642-1727)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Johann Kepler (1571-1630) 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Robert Boyle (1627-1691)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Georges Cuvier (1769-1832)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Charles Babbage (1792-1871)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Lord Rayleigh (1842-1919)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Isaac Newton (1642-1727)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James Clerk Maxwell (1831-1879)                      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496626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EF901-46F7-4411-97FB-D2F7AE640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Creationist Heritage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0469E6-143B-4203-AF8E-3362FE45DE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400" y="1600201"/>
            <a:ext cx="4038600" cy="4525963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Electromagnetics</a:t>
            </a:r>
          </a:p>
          <a:p>
            <a:pPr>
              <a:defRPr/>
            </a:pPr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Electronics</a:t>
            </a:r>
          </a:p>
          <a:p>
            <a:pPr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Energetics</a:t>
            </a:r>
          </a:p>
          <a:p>
            <a:pPr>
              <a:defRPr/>
            </a:pPr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Entomology of Living Insects</a:t>
            </a:r>
          </a:p>
          <a:p>
            <a:pPr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Field Theory</a:t>
            </a:r>
          </a:p>
          <a:p>
            <a:pPr>
              <a:defRPr/>
            </a:pPr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Fluid Mechanics</a:t>
            </a:r>
          </a:p>
          <a:p>
            <a:pPr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Galactic Astronomy</a:t>
            </a:r>
          </a:p>
          <a:p>
            <a:pPr>
              <a:defRPr/>
            </a:pPr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Gas Dynamics</a:t>
            </a:r>
          </a:p>
          <a:p>
            <a:pPr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Genetics</a:t>
            </a:r>
          </a:p>
          <a:p>
            <a:pPr>
              <a:defRPr/>
            </a:pPr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Glacial Geology</a:t>
            </a:r>
          </a:p>
          <a:p>
            <a:pPr>
              <a:defRPr/>
            </a:pP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C5138D-5854-49D0-9EC3-C231076330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34000" y="1600201"/>
            <a:ext cx="4876800" cy="4525963"/>
          </a:xfrm>
        </p:spPr>
        <p:txBody>
          <a:bodyPr>
            <a:normAutofit fontScale="92500" lnSpcReduction="10000"/>
          </a:bodyPr>
          <a:lstStyle/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Michael Faraday (1791-1867)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Ambrose Fleming (1849-1945)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Lord Kelvin (1824-1907)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Henri Fabre (1823-1915)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Michael Faraday (1791-1867)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George Stokes (1819-1903)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William Herschel (1738-1822)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Robert Boyle (1627-1691)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Gregor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Mendel (1822-1884)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Louis Agassiz (1807-1873)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Courier New" panose="02070309020205020404" pitchFamily="49" charset="0"/>
              <a:buChar char="o"/>
              <a:defRPr/>
            </a:pP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276591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092A6-7B66-4C66-85AB-C1C7AE93A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Creationist Heritage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78E4F-2D97-46A9-8D8A-EF8E89486E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400" y="1600201"/>
            <a:ext cx="4038600" cy="4525963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Gynecology</a:t>
            </a:r>
          </a:p>
          <a:p>
            <a:pPr>
              <a:defRPr/>
            </a:pPr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Hydraulics</a:t>
            </a:r>
          </a:p>
          <a:p>
            <a:pPr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Hydrography</a:t>
            </a:r>
          </a:p>
          <a:p>
            <a:pPr>
              <a:defRPr/>
            </a:pPr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Hydrostatics</a:t>
            </a:r>
          </a:p>
          <a:p>
            <a:pPr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Ichthyology</a:t>
            </a:r>
          </a:p>
          <a:p>
            <a:pPr>
              <a:defRPr/>
            </a:pPr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Isotopic Chemistry</a:t>
            </a:r>
          </a:p>
          <a:p>
            <a:pPr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 Analysis</a:t>
            </a:r>
          </a:p>
          <a:p>
            <a:pPr>
              <a:defRPr/>
            </a:pPr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Natural History</a:t>
            </a:r>
          </a:p>
          <a:p>
            <a:pPr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Non-Euclidean Geometry</a:t>
            </a:r>
          </a:p>
          <a:p>
            <a:pPr>
              <a:defRPr/>
            </a:pPr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Oceanography</a:t>
            </a:r>
          </a:p>
          <a:p>
            <a:pPr>
              <a:defRPr/>
            </a:pP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FC490D-0355-4A84-90AB-224EA4D5DD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34000" y="1600201"/>
            <a:ext cx="4876800" cy="4525963"/>
          </a:xfrm>
        </p:spPr>
        <p:txBody>
          <a:bodyPr>
            <a:normAutofit lnSpcReduction="10000"/>
          </a:bodyPr>
          <a:lstStyle/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James Simpson (1811-1870)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Leonardo da Vinci (1452-1519)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Matthew Maury (1806-1873)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Blaise Pascal (1623-1662)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Louis Agassiz (1807-1873)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William Ramsay (1852-1916)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Lord Rayleigh (1842-1919)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John Ray (1627-1705)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Bernhard Riemann (1826-1866)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Matthew Maury (1806-1873)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Courier New" panose="02070309020205020404" pitchFamily="49" charset="0"/>
              <a:buChar char="o"/>
              <a:defRPr/>
            </a:pP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53963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A8100-CDDC-46E6-8764-780A9F7FA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Creationist Heritage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1DA5B3-F4D2-45D6-8CF8-65580401C4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400" y="1600201"/>
            <a:ext cx="4038600" cy="4525963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Optical Mineralogy</a:t>
            </a:r>
          </a:p>
          <a:p>
            <a:pPr>
              <a:defRPr/>
            </a:pPr>
            <a:r>
              <a:rPr lang="en-US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Paleontology</a:t>
            </a:r>
          </a:p>
          <a:p>
            <a:pPr>
              <a:defRPr/>
            </a:pP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Pathology	</a:t>
            </a:r>
          </a:p>
          <a:p>
            <a:pPr>
              <a:defRPr/>
            </a:pPr>
            <a:r>
              <a:rPr lang="en-US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Physical Astronomy</a:t>
            </a:r>
          </a:p>
          <a:p>
            <a:pPr>
              <a:defRPr/>
            </a:pP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Reversible Thermodynamics</a:t>
            </a:r>
          </a:p>
          <a:p>
            <a:pPr>
              <a:defRPr/>
            </a:pPr>
            <a:r>
              <a:rPr lang="en-US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Statistical Thermodynamics</a:t>
            </a:r>
          </a:p>
          <a:p>
            <a:pPr>
              <a:defRPr/>
            </a:pP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Stratigraphy</a:t>
            </a:r>
          </a:p>
          <a:p>
            <a:pPr>
              <a:defRPr/>
            </a:pPr>
            <a:r>
              <a:rPr lang="en-US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Systematic Biology</a:t>
            </a:r>
          </a:p>
          <a:p>
            <a:pPr>
              <a:defRPr/>
            </a:pP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Thermodynamics</a:t>
            </a:r>
          </a:p>
          <a:p>
            <a:pPr>
              <a:defRPr/>
            </a:pPr>
            <a:r>
              <a:rPr lang="en-US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Vertebrate Paleontology</a:t>
            </a:r>
          </a:p>
          <a:p>
            <a:pPr>
              <a:defRPr/>
            </a:pPr>
            <a:endParaRPr lang="en-US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7D0457-E6EF-4810-B175-903618ED6F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62600" y="1524001"/>
            <a:ext cx="4876800" cy="4525963"/>
          </a:xfrm>
        </p:spPr>
        <p:txBody>
          <a:bodyPr>
            <a:normAutofit lnSpcReduction="10000"/>
          </a:bodyPr>
          <a:lstStyle/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David Brewster (1781-1868)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John Woodward (1665-1728)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Rudolph Virchow (1821-1902)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Johann Kepler (1571-1630)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James Joule (1818-1889)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endParaRPr lang="en-US" sz="2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James Clerk Maxwell (1831-1879)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Nicholas Steno (1631-1686)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2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Carolus</a:t>
            </a:r>
            <a:r>
              <a:rPr lang="en-US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Linnaeus (1707-1778)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Sir Humphrey Davy (1778-1829)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2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Georges Cuvier (1769-1832)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endParaRPr lang="en-US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Courier New" panose="02070309020205020404" pitchFamily="49" charset="0"/>
              <a:buChar char="o"/>
              <a:defRPr/>
            </a:pPr>
            <a:endParaRPr lang="en-US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24489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D773B-E294-4C11-A682-F3B920365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Notable Inventions, Discoveries, or Developments by Bible-believing Scientists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178A04-B422-46CE-A42F-88234B9C9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28800" y="1524001"/>
            <a:ext cx="4040188" cy="639763"/>
          </a:xfrm>
        </p:spPr>
        <p:txBody>
          <a:bodyPr/>
          <a:lstStyle/>
          <a:p>
            <a:pPr algn="ctr">
              <a:defRPr/>
            </a:pPr>
            <a:r>
              <a:rPr 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Contribution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142534-ED60-4321-94D9-F22B6E12E2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752600" y="2209800"/>
            <a:ext cx="4040188" cy="3951288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Absolute Temp. Scale</a:t>
            </a:r>
          </a:p>
          <a:p>
            <a:pPr>
              <a:defRPr/>
            </a:pP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Actuarial Tables</a:t>
            </a:r>
          </a:p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Barometer</a:t>
            </a:r>
          </a:p>
          <a:p>
            <a:pPr>
              <a:defRPr/>
            </a:pP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Biogenesis Law</a:t>
            </a:r>
          </a:p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Calculating Machine</a:t>
            </a:r>
          </a:p>
          <a:p>
            <a:pPr>
              <a:defRPr/>
            </a:pP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Chloroform</a:t>
            </a:r>
          </a:p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Classification System</a:t>
            </a:r>
          </a:p>
          <a:p>
            <a:pPr>
              <a:defRPr/>
            </a:pP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Double Stars</a:t>
            </a:r>
          </a:p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Electric Generator</a:t>
            </a:r>
          </a:p>
          <a:p>
            <a:pPr>
              <a:defRPr/>
            </a:pP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Electric Motor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CCF887E-176B-4DBC-BEFD-C4C84AFF42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19801" y="1524001"/>
            <a:ext cx="4041775" cy="639763"/>
          </a:xfrm>
        </p:spPr>
        <p:txBody>
          <a:bodyPr/>
          <a:lstStyle/>
          <a:p>
            <a:pPr algn="ctr">
              <a:defRPr/>
            </a:pPr>
            <a:r>
              <a:rPr 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Scientists</a:t>
            </a:r>
          </a:p>
        </p:txBody>
      </p:sp>
      <p:sp>
        <p:nvSpPr>
          <p:cNvPr id="90118" name="Content Placeholder 7">
            <a:extLst>
              <a:ext uri="{FF2B5EF4-FFF2-40B4-BE49-F238E27FC236}">
                <a16:creationId xmlns:a16="http://schemas.microsoft.com/office/drawing/2014/main" id="{1766D105-67A3-4E9F-BF55-96CCE6184227}"/>
              </a:ext>
            </a:extLst>
          </p:cNvPr>
          <p:cNvSpPr>
            <a:spLocks noGrp="1" noChangeArrowheads="1"/>
          </p:cNvSpPr>
          <p:nvPr>
            <p:ph sz="quarter" idx="4"/>
          </p:nvPr>
        </p:nvSpPr>
        <p:spPr>
          <a:xfrm>
            <a:off x="5638800" y="2209800"/>
            <a:ext cx="4953000" cy="3951288"/>
          </a:xfrm>
        </p:spPr>
        <p:txBody>
          <a:bodyPr>
            <a:normAutofit fontScale="85000" lnSpcReduction="20000"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altLang="en-US" b="1"/>
              <a:t>Lord Kelvin (1824-1907)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altLang="en-US" i="1"/>
              <a:t>Charles Babbage (1792-1871)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altLang="en-US" b="1"/>
              <a:t>Blaise Pascal (1623-1662)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altLang="en-US" i="1"/>
              <a:t>Louis Pasteur (1822-1895)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altLang="en-US" b="1"/>
              <a:t>Charles Babbage (1792-1871)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altLang="en-US" i="1"/>
              <a:t>James Simpson (1811-1870)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altLang="en-US" b="1"/>
              <a:t>Carolus Linnaeus (1707-1778)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altLang="en-US" i="1"/>
              <a:t>William Herschel (1738-1822)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altLang="en-US" b="1"/>
              <a:t>Michael Faraday (1791-1867)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altLang="en-US" i="1"/>
              <a:t>Joseph Henry (1797-1878)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altLang="en-US" b="1"/>
          </a:p>
        </p:txBody>
      </p:sp>
    </p:spTree>
    <p:extLst>
      <p:ext uri="{BB962C8B-B14F-4D97-AF65-F5344CB8AC3E}">
        <p14:creationId xmlns:p14="http://schemas.microsoft.com/office/powerpoint/2010/main" val="10075236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15130-A17B-4A23-B855-33CAA07B8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Notable Inventions, Discoveries, or Developments by Bible-believing Scientists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0DF233-4C76-4941-8632-238846BF97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28800" y="1524001"/>
            <a:ext cx="4040188" cy="639763"/>
          </a:xfrm>
        </p:spPr>
        <p:txBody>
          <a:bodyPr/>
          <a:lstStyle/>
          <a:p>
            <a:pPr algn="ctr">
              <a:defRPr/>
            </a:pPr>
            <a:r>
              <a:rPr 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Contribution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2B617B-E51D-4AD8-A5E0-BAF0954234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752600" y="2209800"/>
            <a:ext cx="4040188" cy="3951288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Ephemeris Tables</a:t>
            </a:r>
          </a:p>
          <a:p>
            <a:pPr>
              <a:defRPr/>
            </a:pP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Fermentation Control</a:t>
            </a:r>
          </a:p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Galvanometer</a:t>
            </a:r>
          </a:p>
          <a:p>
            <a:pPr>
              <a:defRPr/>
            </a:pP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Global Star Catalog</a:t>
            </a:r>
          </a:p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Inert Gases</a:t>
            </a:r>
          </a:p>
          <a:p>
            <a:pPr>
              <a:defRPr/>
            </a:pP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Kaleidoscope</a:t>
            </a:r>
          </a:p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Law of Gravity</a:t>
            </a:r>
          </a:p>
          <a:p>
            <a:pPr>
              <a:defRPr/>
            </a:pP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Mine Safety Lamp</a:t>
            </a:r>
          </a:p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Pasteurization</a:t>
            </a:r>
          </a:p>
          <a:p>
            <a:pPr>
              <a:defRPr/>
            </a:pP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Reflecting Telescope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C9E4BE3-8BE7-4A19-B8C1-E74FC7043D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19801" y="1524001"/>
            <a:ext cx="4041775" cy="639763"/>
          </a:xfrm>
        </p:spPr>
        <p:txBody>
          <a:bodyPr/>
          <a:lstStyle/>
          <a:p>
            <a:pPr algn="ctr">
              <a:defRPr/>
            </a:pPr>
            <a:r>
              <a:rPr 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Scientists</a:t>
            </a:r>
          </a:p>
        </p:txBody>
      </p:sp>
      <p:sp>
        <p:nvSpPr>
          <p:cNvPr id="91142" name="Content Placeholder 7">
            <a:extLst>
              <a:ext uri="{FF2B5EF4-FFF2-40B4-BE49-F238E27FC236}">
                <a16:creationId xmlns:a16="http://schemas.microsoft.com/office/drawing/2014/main" id="{9DBA1FAB-5541-4D9F-B7C4-229B435CDB40}"/>
              </a:ext>
            </a:extLst>
          </p:cNvPr>
          <p:cNvSpPr>
            <a:spLocks noGrp="1" noChangeArrowheads="1"/>
          </p:cNvSpPr>
          <p:nvPr>
            <p:ph sz="quarter" idx="4"/>
          </p:nvPr>
        </p:nvSpPr>
        <p:spPr>
          <a:xfrm>
            <a:off x="5638800" y="2209800"/>
            <a:ext cx="4953000" cy="3951288"/>
          </a:xfrm>
        </p:spPr>
        <p:txBody>
          <a:bodyPr>
            <a:normAutofit fontScale="85000" lnSpcReduction="20000"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altLang="en-US" b="1"/>
              <a:t>Johann Kepler (1571-1630)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altLang="en-US" i="1"/>
              <a:t>Louis Pasteur (1822-1895)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altLang="en-US" b="1"/>
              <a:t>Joseph Henry (1797-1878)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altLang="en-US" i="1"/>
              <a:t>John Herschel (1792-1871)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altLang="en-US" b="1"/>
              <a:t>William Ramsay (1852-1916)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altLang="en-US" i="1"/>
              <a:t>David Brewster (1781-1868)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altLang="en-US" b="1"/>
              <a:t>Isaac Newton (1642-1727)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altLang="en-US" i="1"/>
              <a:t>Sir Humphrey Davy (1778-1829)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altLang="en-US" b="1"/>
              <a:t>Louis Pasteur (1822-1895)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altLang="en-US" i="1"/>
              <a:t>Isaac Newton (1642-1727)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altLang="en-US" b="1"/>
          </a:p>
        </p:txBody>
      </p:sp>
    </p:spTree>
    <p:extLst>
      <p:ext uri="{BB962C8B-B14F-4D97-AF65-F5344CB8AC3E}">
        <p14:creationId xmlns:p14="http://schemas.microsoft.com/office/powerpoint/2010/main" val="26203810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 group of people posing for a photo with balloons&#10;&#10;Description automatically generated with medium confidence">
            <a:extLst>
              <a:ext uri="{FF2B5EF4-FFF2-40B4-BE49-F238E27FC236}">
                <a16:creationId xmlns:a16="http://schemas.microsoft.com/office/drawing/2014/main" id="{C91B2EA3-972E-4BC6-AC68-ADB0203FE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2" name="Rectangle 2">
            <a:extLst>
              <a:ext uri="{FF2B5EF4-FFF2-40B4-BE49-F238E27FC236}">
                <a16:creationId xmlns:a16="http://schemas.microsoft.com/office/drawing/2014/main" id="{FA4370A5-4A19-4928-B5A7-C7056090DA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19600" y="5715000"/>
            <a:ext cx="8229600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 Family</a:t>
            </a:r>
          </a:p>
        </p:txBody>
      </p:sp>
      <p:sp>
        <p:nvSpPr>
          <p:cNvPr id="5124" name="TextBox 5">
            <a:extLst>
              <a:ext uri="{FF2B5EF4-FFF2-40B4-BE49-F238E27FC236}">
                <a16:creationId xmlns:a16="http://schemas.microsoft.com/office/drawing/2014/main" id="{AB5EE03E-2AD0-46E0-9D0D-1AC0DA56C4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3962400"/>
            <a:ext cx="1612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Watson David</a:t>
            </a:r>
          </a:p>
        </p:txBody>
      </p:sp>
      <p:sp>
        <p:nvSpPr>
          <p:cNvPr id="5125" name="TextBox 13">
            <a:extLst>
              <a:ext uri="{FF2B5EF4-FFF2-40B4-BE49-F238E27FC236}">
                <a16:creationId xmlns:a16="http://schemas.microsoft.com/office/drawing/2014/main" id="{D5FC2179-9B11-498B-A5B4-23C688FAB9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4468814"/>
            <a:ext cx="15700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Griffin Wayne</a:t>
            </a:r>
          </a:p>
        </p:txBody>
      </p:sp>
      <p:sp>
        <p:nvSpPr>
          <p:cNvPr id="5126" name="TextBox 14">
            <a:extLst>
              <a:ext uri="{FF2B5EF4-FFF2-40B4-BE49-F238E27FC236}">
                <a16:creationId xmlns:a16="http://schemas.microsoft.com/office/drawing/2014/main" id="{CEE41EBB-2DDA-4807-ADB1-99B9C61740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9613" y="3584575"/>
            <a:ext cx="15430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Ridge Wilson</a:t>
            </a:r>
          </a:p>
        </p:txBody>
      </p:sp>
      <p:sp>
        <p:nvSpPr>
          <p:cNvPr id="5127" name="TextBox 15">
            <a:extLst>
              <a:ext uri="{FF2B5EF4-FFF2-40B4-BE49-F238E27FC236}">
                <a16:creationId xmlns:a16="http://schemas.microsoft.com/office/drawing/2014/main" id="{E9033003-B2F1-447C-AE2B-07AD6D57A1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9525" y="4098925"/>
            <a:ext cx="850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Briana</a:t>
            </a:r>
          </a:p>
        </p:txBody>
      </p:sp>
      <p:sp>
        <p:nvSpPr>
          <p:cNvPr id="5128" name="TextBox 16">
            <a:extLst>
              <a:ext uri="{FF2B5EF4-FFF2-40B4-BE49-F238E27FC236}">
                <a16:creationId xmlns:a16="http://schemas.microsoft.com/office/drawing/2014/main" id="{7899395C-4D2A-43C5-877B-C7CA4AB0E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4976" y="2573339"/>
            <a:ext cx="1851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Merritt Elizabeth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46EDF-A84A-4FBF-9B3E-3B12E3FC8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Notable Inventions, Discoveries, or Developments by Bible-believing Scientists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1EAF5C-85FD-402F-9441-8F7DD2309D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28800" y="1524001"/>
            <a:ext cx="4040188" cy="639763"/>
          </a:xfrm>
        </p:spPr>
        <p:txBody>
          <a:bodyPr/>
          <a:lstStyle/>
          <a:p>
            <a:pPr algn="ctr">
              <a:defRPr/>
            </a:pPr>
            <a:r>
              <a:rPr 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Contribution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261C6E-5190-4E4E-B178-AB6B3C65DA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752600" y="2209800"/>
            <a:ext cx="4040188" cy="3951288"/>
          </a:xfrm>
        </p:spPr>
        <p:txBody>
          <a:bodyPr/>
          <a:lstStyle/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Scientific Method</a:t>
            </a:r>
          </a:p>
          <a:p>
            <a:pPr>
              <a:defRPr/>
            </a:pP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Self-induction</a:t>
            </a:r>
          </a:p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Telegraph</a:t>
            </a:r>
          </a:p>
          <a:p>
            <a:pPr>
              <a:defRPr/>
            </a:pP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Thermionic Valve</a:t>
            </a:r>
          </a:p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Trans-Atlantic Cable</a:t>
            </a:r>
          </a:p>
          <a:p>
            <a:pPr>
              <a:defRPr/>
            </a:pP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Vaccination &amp; Immunization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D3D688F-3623-42A2-9863-D9C95A0A7C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19801" y="1524001"/>
            <a:ext cx="4041775" cy="639763"/>
          </a:xfrm>
        </p:spPr>
        <p:txBody>
          <a:bodyPr/>
          <a:lstStyle/>
          <a:p>
            <a:pPr algn="ctr">
              <a:defRPr/>
            </a:pPr>
            <a:r>
              <a:rPr 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Scientists</a:t>
            </a:r>
          </a:p>
        </p:txBody>
      </p:sp>
      <p:sp>
        <p:nvSpPr>
          <p:cNvPr id="92166" name="Content Placeholder 7">
            <a:extLst>
              <a:ext uri="{FF2B5EF4-FFF2-40B4-BE49-F238E27FC236}">
                <a16:creationId xmlns:a16="http://schemas.microsoft.com/office/drawing/2014/main" id="{C558B255-1F53-491F-8EE9-6FE762D3A806}"/>
              </a:ext>
            </a:extLst>
          </p:cNvPr>
          <p:cNvSpPr>
            <a:spLocks noGrp="1" noChangeArrowheads="1"/>
          </p:cNvSpPr>
          <p:nvPr>
            <p:ph sz="quarter" idx="4"/>
          </p:nvPr>
        </p:nvSpPr>
        <p:spPr>
          <a:xfrm>
            <a:off x="5410200" y="2209800"/>
            <a:ext cx="5181600" cy="3951288"/>
          </a:xfrm>
        </p:spPr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en-US" altLang="en-US" b="1"/>
              <a:t>Francis Bacon (1561-1626)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altLang="en-US" i="1"/>
              <a:t>Joseph Henry (1797-1878)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altLang="en-US" b="1"/>
              <a:t>Samuel F.B. Morse (1791-1872)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altLang="en-US" i="1"/>
              <a:t>Ambrose Fleming (1849-1945)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altLang="en-US" b="1"/>
              <a:t>Lord Kelvin (1824-1907)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altLang="en-US" i="1"/>
              <a:t>Louis Pasteur (1822-1895)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altLang="en-US" b="1"/>
          </a:p>
        </p:txBody>
      </p:sp>
    </p:spTree>
    <p:extLst>
      <p:ext uri="{BB962C8B-B14F-4D97-AF65-F5344CB8AC3E}">
        <p14:creationId xmlns:p14="http://schemas.microsoft.com/office/powerpoint/2010/main" val="39890883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BA310AF-5985-4872-A04A-1C435183D2F3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852256" y="423169"/>
            <a:ext cx="10363200" cy="4131075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Were all creationists too “stupid” to understand evolution, or….</a:t>
            </a:r>
          </a:p>
          <a:p>
            <a:pPr marL="0" indent="0">
              <a:buNone/>
              <a:defRPr/>
            </a:pPr>
            <a:endParaRPr lang="en-US" altLang="en-US" sz="36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3600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just “smart enough” to acknowledge their Creator??</a:t>
            </a:r>
          </a:p>
        </p:txBody>
      </p:sp>
      <p:pic>
        <p:nvPicPr>
          <p:cNvPr id="149506" name="Picture 2" descr="God, Science and the Bible | United Church of God">
            <a:extLst>
              <a:ext uri="{FF2B5EF4-FFF2-40B4-BE49-F238E27FC236}">
                <a16:creationId xmlns:a16="http://schemas.microsoft.com/office/drawing/2014/main" id="{2B27BA75-7350-4C2C-8B63-B83083BC0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256" y="3160450"/>
            <a:ext cx="9695030" cy="343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6274457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9E514C-F343-443C-BE9B-AACBC2604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Science Allusions in Scripture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B2B509-8620-4A71-A6AC-D8C3C667F2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defRPr/>
            </a:pPr>
            <a:r>
              <a:rPr 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Phenomenon/Process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48C8999-B42C-46A6-887B-28D4F9550B3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Hydrologic Cycle</a:t>
            </a:r>
          </a:p>
          <a:p>
            <a:pPr>
              <a:defRPr/>
            </a:pP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Evaporation</a:t>
            </a:r>
          </a:p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Condensation Nuclei</a:t>
            </a:r>
          </a:p>
          <a:p>
            <a:pPr>
              <a:defRPr/>
            </a:pP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Condensation</a:t>
            </a:r>
          </a:p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Precipitation</a:t>
            </a:r>
          </a:p>
          <a:p>
            <a:pPr>
              <a:defRPr/>
            </a:pP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Run-off</a:t>
            </a:r>
          </a:p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Oceanic Reservoir</a:t>
            </a:r>
          </a:p>
          <a:p>
            <a:pPr>
              <a:defRPr/>
            </a:pP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Snow</a:t>
            </a:r>
          </a:p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Hydrologic Balance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1E90862-FCB1-4B27-B334-5E966BC53D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91201" y="1524001"/>
            <a:ext cx="4041775" cy="639763"/>
          </a:xfrm>
        </p:spPr>
        <p:txBody>
          <a:bodyPr/>
          <a:lstStyle/>
          <a:p>
            <a:pPr algn="ctr">
              <a:defRPr/>
            </a:pPr>
            <a:r>
              <a:rPr 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Scripture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18743-2803-4209-A614-E8D27458B77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Ec. 1:7; Is. 55:10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Ps. 135:7; Je. 10:13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Pr. 8:26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Job 26:8; 37:11, 16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Job 36:26-28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Job 28:10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Ps. 33:7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Job 38:22; Ps. 147:16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Job 28:24-26</a:t>
            </a:r>
          </a:p>
        </p:txBody>
      </p:sp>
    </p:spTree>
    <p:extLst>
      <p:ext uri="{BB962C8B-B14F-4D97-AF65-F5344CB8AC3E}">
        <p14:creationId xmlns:p14="http://schemas.microsoft.com/office/powerpoint/2010/main" val="41560467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3AA6214-9B5B-4D87-B5BE-B0BD4C065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Science Allusions in Scripture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E547A4-47C7-4547-A71C-09FCF954AA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52600" y="1524001"/>
            <a:ext cx="4040188" cy="639763"/>
          </a:xfrm>
        </p:spPr>
        <p:txBody>
          <a:bodyPr/>
          <a:lstStyle/>
          <a:p>
            <a:pPr algn="ctr">
              <a:defRPr/>
            </a:pPr>
            <a:r>
              <a:rPr 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Phenomenon/Process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53DB220-29D0-4615-92E9-3C68AEFB3E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6400" y="2209800"/>
            <a:ext cx="4040188" cy="3951288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Springs in Sea</a:t>
            </a:r>
          </a:p>
          <a:p>
            <a:pPr>
              <a:defRPr/>
            </a:pP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Principle of Isostasy</a:t>
            </a:r>
          </a:p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Shape of Earth</a:t>
            </a:r>
          </a:p>
          <a:p>
            <a:pPr>
              <a:defRPr/>
            </a:pP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Rotation of Earth</a:t>
            </a:r>
          </a:p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Gravitation</a:t>
            </a:r>
          </a:p>
          <a:p>
            <a:pPr>
              <a:defRPr/>
            </a:pP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Rock Erosion</a:t>
            </a:r>
          </a:p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Glacial Period</a:t>
            </a:r>
          </a:p>
          <a:p>
            <a:pPr>
              <a:defRPr/>
            </a:pP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Uniformitarianism</a:t>
            </a:r>
          </a:p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Dinosaurs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01B09B5-1705-4C51-8712-3224E236F4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91201" y="1524001"/>
            <a:ext cx="4041775" cy="639763"/>
          </a:xfrm>
        </p:spPr>
        <p:txBody>
          <a:bodyPr/>
          <a:lstStyle/>
          <a:p>
            <a:pPr algn="ctr">
              <a:defRPr/>
            </a:pPr>
            <a:r>
              <a:rPr 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Scripture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61A80E-950C-40E4-9ABE-FB566D9454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638801" y="2209800"/>
            <a:ext cx="5184775" cy="3951288"/>
          </a:xfrm>
        </p:spPr>
        <p:txBody>
          <a:bodyPr>
            <a:normAutofit fontScale="92500" lnSpcReduction="20000"/>
          </a:bodyPr>
          <a:lstStyle/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Job 38:16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Is. 40:12; Ps. 104:5-9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Is. 40:22; Job 26:10; Ps. 103:12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Job 38:12, 14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Job 26:7; 38:6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Job 14:18-19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Job 38:29-30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Pet. 3:4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Job 40-41</a:t>
            </a:r>
          </a:p>
        </p:txBody>
      </p:sp>
    </p:spTree>
    <p:extLst>
      <p:ext uri="{BB962C8B-B14F-4D97-AF65-F5344CB8AC3E}">
        <p14:creationId xmlns:p14="http://schemas.microsoft.com/office/powerpoint/2010/main" val="35993969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FB5CCA6-4575-42EC-BDCD-148FE5F50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Science Allusions in Scripture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B1BB7E-723A-4624-8DB8-45FEF96521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52600" y="1524001"/>
            <a:ext cx="4040188" cy="639763"/>
          </a:xfrm>
        </p:spPr>
        <p:txBody>
          <a:bodyPr/>
          <a:lstStyle/>
          <a:p>
            <a:pPr algn="ctr">
              <a:defRPr/>
            </a:pPr>
            <a:r>
              <a:rPr 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Phenomenon/Process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4E623E6-D6F4-4AC7-9C63-557FC00B57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24000" y="2209800"/>
            <a:ext cx="3810000" cy="3951288"/>
          </a:xfrm>
        </p:spPr>
        <p:txBody>
          <a:bodyPr/>
          <a:lstStyle/>
          <a:p>
            <a:pPr>
              <a:defRPr/>
            </a:pPr>
            <a:r>
              <a:rPr lang="en-US" altLang="en-US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Size of Universe</a:t>
            </a:r>
            <a:endParaRPr lang="en-US" altLang="en-US" sz="2000" i="1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defRPr/>
            </a:pPr>
            <a:r>
              <a:rPr lang="en-US" altLang="en-US" sz="2000" i="1">
                <a:effectLst>
                  <a:outerShdw blurRad="38100" dist="38100" dir="2700000" algn="tl">
                    <a:srgbClr val="C0C0C0"/>
                  </a:outerShdw>
                </a:effectLst>
              </a:rPr>
              <a:t>Number of Stars</a:t>
            </a:r>
          </a:p>
          <a:p>
            <a:pPr>
              <a:defRPr/>
            </a:pPr>
            <a:r>
              <a:rPr lang="en-US" altLang="en-US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Uniqueness of Each Star</a:t>
            </a:r>
          </a:p>
          <a:p>
            <a:pPr>
              <a:defRPr/>
            </a:pPr>
            <a:r>
              <a:rPr lang="en-US" altLang="en-US" sz="2000" i="1">
                <a:effectLst>
                  <a:outerShdw blurRad="38100" dist="38100" dir="2700000" algn="tl">
                    <a:srgbClr val="C0C0C0"/>
                  </a:outerShdw>
                </a:effectLst>
              </a:rPr>
              <a:t>Precision of Orbits</a:t>
            </a:r>
          </a:p>
          <a:p>
            <a:pPr>
              <a:defRPr/>
            </a:pPr>
            <a:r>
              <a:rPr lang="en-US" altLang="en-US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Atmosphere’s Circulation</a:t>
            </a:r>
          </a:p>
          <a:p>
            <a:pPr>
              <a:defRPr/>
            </a:pPr>
            <a:r>
              <a:rPr lang="en-US" altLang="en-US" sz="2000" i="1">
                <a:effectLst>
                  <a:outerShdw blurRad="38100" dist="38100" dir="2700000" algn="tl">
                    <a:srgbClr val="C0C0C0"/>
                  </a:outerShdw>
                </a:effectLst>
              </a:rPr>
              <a:t>Protective Atmosphere</a:t>
            </a:r>
          </a:p>
          <a:p>
            <a:pPr>
              <a:defRPr/>
            </a:pPr>
            <a:r>
              <a:rPr lang="en-US" altLang="en-US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Oceanic Origin- rain</a:t>
            </a:r>
          </a:p>
          <a:p>
            <a:pPr>
              <a:defRPr/>
            </a:pPr>
            <a:r>
              <a:rPr lang="en-US" altLang="en-US" sz="2000" i="1">
                <a:effectLst>
                  <a:outerShdw blurRad="38100" dist="38100" dir="2700000" algn="tl">
                    <a:srgbClr val="C0C0C0"/>
                  </a:outerShdw>
                </a:effectLst>
              </a:rPr>
              <a:t>Relation of Electricity- rain</a:t>
            </a:r>
          </a:p>
          <a:p>
            <a:pPr>
              <a:defRPr/>
            </a:pPr>
            <a:r>
              <a:rPr lang="en-US" altLang="en-US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Fluid Dynamics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F474E16-E155-4C11-B7D5-45D9BE8A57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486401" y="1524001"/>
            <a:ext cx="4041775" cy="639763"/>
          </a:xfrm>
        </p:spPr>
        <p:txBody>
          <a:bodyPr/>
          <a:lstStyle/>
          <a:p>
            <a:pPr algn="ctr">
              <a:defRPr/>
            </a:pPr>
            <a:r>
              <a:rPr 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Scripture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8F97C84-BB80-4BD2-96F7-9639A1DB9E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257800" y="2209800"/>
            <a:ext cx="5105400" cy="3951288"/>
          </a:xfrm>
        </p:spPr>
        <p:txBody>
          <a:bodyPr/>
          <a:lstStyle/>
          <a:p>
            <a:pPr>
              <a:buFont typeface="Courier New" pitchFamily="49" charset="0"/>
              <a:buChar char="o"/>
              <a:defRPr/>
            </a:pPr>
            <a:r>
              <a:rPr lang="en-US" altLang="en-US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Job 11:7-9; 22:12; Is. 55:9; Je. 31:17</a:t>
            </a:r>
            <a:endParaRPr lang="en-US" altLang="en-US" sz="2000" i="1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buFont typeface="Courier New" pitchFamily="49" charset="0"/>
              <a:buChar char="o"/>
              <a:defRPr/>
            </a:pPr>
            <a:r>
              <a:rPr lang="en-US" altLang="en-US" sz="2000" i="1">
                <a:effectLst>
                  <a:outerShdw blurRad="38100" dist="38100" dir="2700000" algn="tl">
                    <a:srgbClr val="C0C0C0"/>
                  </a:outerShdw>
                </a:effectLst>
              </a:rPr>
              <a:t>Ge. 22:17; Je. 33:22</a:t>
            </a:r>
          </a:p>
          <a:p>
            <a:pPr>
              <a:buFont typeface="Courier New" pitchFamily="49" charset="0"/>
              <a:buChar char="o"/>
              <a:defRPr/>
            </a:pPr>
            <a:r>
              <a:rPr lang="en-US" altLang="en-US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1 Cor. 15:41</a:t>
            </a:r>
          </a:p>
          <a:p>
            <a:pPr>
              <a:buFont typeface="Courier New" pitchFamily="49" charset="0"/>
              <a:buChar char="o"/>
              <a:defRPr/>
            </a:pPr>
            <a:r>
              <a:rPr lang="en-US" altLang="en-US" sz="2000" i="1">
                <a:effectLst>
                  <a:outerShdw blurRad="38100" dist="38100" dir="2700000" algn="tl">
                    <a:srgbClr val="C0C0C0"/>
                  </a:outerShdw>
                </a:effectLst>
              </a:rPr>
              <a:t>Je. 31:35-36</a:t>
            </a:r>
          </a:p>
          <a:p>
            <a:pPr>
              <a:buFont typeface="Courier New" pitchFamily="49" charset="0"/>
              <a:buChar char="o"/>
              <a:defRPr/>
            </a:pPr>
            <a:r>
              <a:rPr lang="en-US" altLang="en-US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Ec. 1:6</a:t>
            </a:r>
          </a:p>
          <a:p>
            <a:pPr>
              <a:buFont typeface="Courier New" pitchFamily="49" charset="0"/>
              <a:buChar char="o"/>
              <a:defRPr/>
            </a:pPr>
            <a:r>
              <a:rPr lang="en-US" altLang="en-US" sz="2000" i="1">
                <a:effectLst>
                  <a:outerShdw blurRad="38100" dist="38100" dir="2700000" algn="tl">
                    <a:srgbClr val="C0C0C0"/>
                  </a:outerShdw>
                </a:effectLst>
              </a:rPr>
              <a:t>Is. 40:22</a:t>
            </a:r>
          </a:p>
          <a:p>
            <a:pPr>
              <a:buFont typeface="Courier New" pitchFamily="49" charset="0"/>
              <a:buChar char="o"/>
              <a:defRPr/>
            </a:pPr>
            <a:r>
              <a:rPr lang="en-US" altLang="en-US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Ec. 1:7</a:t>
            </a:r>
          </a:p>
          <a:p>
            <a:pPr>
              <a:buFont typeface="Courier New" pitchFamily="49" charset="0"/>
              <a:buChar char="o"/>
              <a:defRPr/>
            </a:pPr>
            <a:r>
              <a:rPr lang="en-US" altLang="en-US" sz="2000" i="1">
                <a:effectLst>
                  <a:outerShdw blurRad="38100" dist="38100" dir="2700000" algn="tl">
                    <a:srgbClr val="C0C0C0"/>
                  </a:outerShdw>
                </a:effectLst>
              </a:rPr>
              <a:t>Job 28:26; Je. 10:13</a:t>
            </a:r>
          </a:p>
          <a:p>
            <a:pPr>
              <a:buFont typeface="Courier New" pitchFamily="49" charset="0"/>
              <a:buChar char="o"/>
              <a:defRPr/>
            </a:pPr>
            <a:r>
              <a:rPr lang="en-US" altLang="en-US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Job 28:25</a:t>
            </a:r>
          </a:p>
        </p:txBody>
      </p:sp>
    </p:spTree>
    <p:extLst>
      <p:ext uri="{BB962C8B-B14F-4D97-AF65-F5344CB8AC3E}">
        <p14:creationId xmlns:p14="http://schemas.microsoft.com/office/powerpoint/2010/main" val="37103833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B17DE35-4742-440D-A98F-9B3053490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Science Allusions in Scripture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0EC52E-3843-4AF9-9D2B-7511BF6715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52600" y="1524001"/>
            <a:ext cx="4040188" cy="639763"/>
          </a:xfrm>
        </p:spPr>
        <p:txBody>
          <a:bodyPr/>
          <a:lstStyle/>
          <a:p>
            <a:pPr algn="ctr">
              <a:defRPr/>
            </a:pPr>
            <a:r>
              <a:rPr 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Phenomenon/Process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49A4CF8-473D-4ECA-8222-8D18DBA80A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6400" y="2209800"/>
            <a:ext cx="4343400" cy="3951288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Blood circulation</a:t>
            </a:r>
          </a:p>
          <a:p>
            <a:pPr>
              <a:defRPr/>
            </a:pP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Psychotherapy</a:t>
            </a:r>
          </a:p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Biogenesis/Stability</a:t>
            </a:r>
          </a:p>
          <a:p>
            <a:pPr>
              <a:defRPr/>
            </a:pP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Uniqueness of Man</a:t>
            </a:r>
          </a:p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Chemical Nature- Flesh</a:t>
            </a:r>
          </a:p>
          <a:p>
            <a:pPr>
              <a:defRPr/>
            </a:pP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Cave-men</a:t>
            </a:r>
          </a:p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Mass-Energy Equivalent</a:t>
            </a:r>
          </a:p>
          <a:p>
            <a:pPr>
              <a:defRPr/>
            </a:pP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Source of Energy- Earth</a:t>
            </a:r>
          </a:p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Atomic Disintegration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116946F-9817-4099-8AD5-8B30F0EFD4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91201" y="1524001"/>
            <a:ext cx="4041775" cy="639763"/>
          </a:xfrm>
        </p:spPr>
        <p:txBody>
          <a:bodyPr/>
          <a:lstStyle/>
          <a:p>
            <a:pPr algn="ctr">
              <a:defRPr/>
            </a:pPr>
            <a:r>
              <a:rPr 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Scripture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7A9823A-DC6C-457A-AE20-0D831151B5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1" y="2209800"/>
            <a:ext cx="4346575" cy="3951288"/>
          </a:xfrm>
        </p:spPr>
        <p:txBody>
          <a:bodyPr>
            <a:normAutofit fontScale="92500" lnSpcReduction="20000"/>
          </a:bodyPr>
          <a:lstStyle/>
          <a:p>
            <a:pPr>
              <a:buFont typeface="Courier New" pitchFamily="49" charset="0"/>
              <a:buChar char="o"/>
              <a:defRPr/>
            </a:pPr>
            <a:r>
              <a:rPr lang="en-US" altLang="en-US" b="1">
                <a:effectLst>
                  <a:outerShdw blurRad="38100" dist="38100" dir="2700000" algn="tl">
                    <a:srgbClr val="C0C0C0"/>
                  </a:outerShdw>
                </a:effectLst>
              </a:rPr>
              <a:t>Lev. 17:11</a:t>
            </a:r>
          </a:p>
          <a:p>
            <a:pPr>
              <a:buFont typeface="Courier New" pitchFamily="49" charset="0"/>
              <a:buChar char="o"/>
              <a:defRPr/>
            </a:pPr>
            <a:r>
              <a:rPr lang="en-US" altLang="en-US" i="1">
                <a:effectLst>
                  <a:outerShdw blurRad="38100" dist="38100" dir="2700000" algn="tl">
                    <a:srgbClr val="C0C0C0"/>
                  </a:outerShdw>
                </a:effectLst>
              </a:rPr>
              <a:t>Pr. 16:24; 17:22</a:t>
            </a:r>
          </a:p>
          <a:p>
            <a:pPr>
              <a:buFont typeface="Courier New" pitchFamily="49" charset="0"/>
              <a:buChar char="o"/>
              <a:defRPr/>
            </a:pPr>
            <a:r>
              <a:rPr lang="en-US" altLang="en-US" b="1">
                <a:effectLst>
                  <a:outerShdw blurRad="38100" dist="38100" dir="2700000" algn="tl">
                    <a:srgbClr val="C0C0C0"/>
                  </a:outerShdw>
                </a:effectLst>
              </a:rPr>
              <a:t>Gen. 1:11, 21, 25</a:t>
            </a:r>
          </a:p>
          <a:p>
            <a:pPr>
              <a:buFont typeface="Courier New" pitchFamily="49" charset="0"/>
              <a:buChar char="o"/>
              <a:defRPr/>
            </a:pPr>
            <a:r>
              <a:rPr lang="en-US" altLang="en-US" i="1">
                <a:effectLst>
                  <a:outerShdw blurRad="38100" dist="38100" dir="2700000" algn="tl">
                    <a:srgbClr val="C0C0C0"/>
                  </a:outerShdw>
                </a:effectLst>
              </a:rPr>
              <a:t>Gen. 1:26</a:t>
            </a:r>
          </a:p>
          <a:p>
            <a:pPr>
              <a:buFont typeface="Courier New" pitchFamily="49" charset="0"/>
              <a:buChar char="o"/>
              <a:defRPr/>
            </a:pPr>
            <a:r>
              <a:rPr lang="en-US" altLang="en-US" b="1">
                <a:effectLst>
                  <a:outerShdw blurRad="38100" dist="38100" dir="2700000" algn="tl">
                    <a:srgbClr val="C0C0C0"/>
                  </a:outerShdw>
                </a:effectLst>
              </a:rPr>
              <a:t>Gen. 1:11, 24; 2:7; 3:19</a:t>
            </a:r>
          </a:p>
          <a:p>
            <a:pPr>
              <a:buFont typeface="Courier New" pitchFamily="49" charset="0"/>
              <a:buChar char="o"/>
              <a:defRPr/>
            </a:pPr>
            <a:r>
              <a:rPr lang="en-US" altLang="en-US" i="1">
                <a:effectLst>
                  <a:outerShdw blurRad="38100" dist="38100" dir="2700000" algn="tl">
                    <a:srgbClr val="C0C0C0"/>
                  </a:outerShdw>
                </a:effectLst>
              </a:rPr>
              <a:t>Job 12:23-25; 30:3-8</a:t>
            </a:r>
          </a:p>
          <a:p>
            <a:pPr>
              <a:buFont typeface="Courier New" pitchFamily="49" charset="0"/>
              <a:buChar char="o"/>
              <a:defRPr/>
            </a:pPr>
            <a:r>
              <a:rPr lang="en-US" altLang="en-US" b="1">
                <a:effectLst>
                  <a:outerShdw blurRad="38100" dist="38100" dir="2700000" algn="tl">
                    <a:srgbClr val="C0C0C0"/>
                  </a:outerShdw>
                </a:effectLst>
              </a:rPr>
              <a:t>Col. 1:17; Heb. 1:3</a:t>
            </a:r>
          </a:p>
          <a:p>
            <a:pPr>
              <a:buFont typeface="Courier New" pitchFamily="49" charset="0"/>
              <a:buChar char="o"/>
              <a:defRPr/>
            </a:pPr>
            <a:r>
              <a:rPr lang="en-US" altLang="en-US" i="1">
                <a:effectLst>
                  <a:outerShdw blurRad="38100" dist="38100" dir="2700000" algn="tl">
                    <a:srgbClr val="C0C0C0"/>
                  </a:outerShdw>
                </a:effectLst>
              </a:rPr>
              <a:t>Ps. 19:6</a:t>
            </a:r>
          </a:p>
          <a:p>
            <a:pPr>
              <a:buFont typeface="Courier New" pitchFamily="49" charset="0"/>
              <a:buChar char="o"/>
              <a:defRPr/>
            </a:pPr>
            <a:r>
              <a:rPr lang="en-US" altLang="en-US" b="1">
                <a:effectLst>
                  <a:outerShdw blurRad="38100" dist="38100" dir="2700000" algn="tl">
                    <a:srgbClr val="C0C0C0"/>
                  </a:outerShdw>
                </a:effectLst>
              </a:rPr>
              <a:t>2 Pet. 3:10</a:t>
            </a:r>
          </a:p>
        </p:txBody>
      </p:sp>
    </p:spTree>
    <p:extLst>
      <p:ext uri="{BB962C8B-B14F-4D97-AF65-F5344CB8AC3E}">
        <p14:creationId xmlns:p14="http://schemas.microsoft.com/office/powerpoint/2010/main" val="41121726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FD4002D-64C4-4EBE-8040-BD433E0CC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Science Allusions in Scripture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5993C7-29B4-42BC-9DB7-E2DE3F1F42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09800" y="1524001"/>
            <a:ext cx="4040188" cy="639763"/>
          </a:xfrm>
        </p:spPr>
        <p:txBody>
          <a:bodyPr/>
          <a:lstStyle/>
          <a:p>
            <a:pPr algn="ctr">
              <a:defRPr/>
            </a:pPr>
            <a:r>
              <a:rPr 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Phenomenon/Process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FB51CBE-5731-41BF-B74B-2729D02D3E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6400" y="2209800"/>
            <a:ext cx="5791200" cy="3951288"/>
          </a:xfrm>
        </p:spPr>
        <p:txBody>
          <a:bodyPr/>
          <a:lstStyle/>
          <a:p>
            <a:pPr>
              <a:defRPr/>
            </a:pPr>
            <a:r>
              <a:rPr lang="en-US" altLang="en-U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Electrical Transmission of Info.</a:t>
            </a:r>
          </a:p>
          <a:p>
            <a:pPr>
              <a:defRPr/>
            </a:pPr>
            <a:r>
              <a:rPr lang="en-US" altLang="en-US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Television</a:t>
            </a:r>
          </a:p>
          <a:p>
            <a:pPr>
              <a:defRPr/>
            </a:pPr>
            <a:r>
              <a:rPr lang="en-US" altLang="en-U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Rapid Transportation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F212A22-B035-4CEB-BCB0-1E6C14F1F0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10401" y="1524001"/>
            <a:ext cx="3127375" cy="639763"/>
          </a:xfrm>
        </p:spPr>
        <p:txBody>
          <a:bodyPr/>
          <a:lstStyle/>
          <a:p>
            <a:pPr algn="ctr">
              <a:defRPr/>
            </a:pPr>
            <a:r>
              <a:rPr 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Scripture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604824C-8732-4236-BB04-CA13A40338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010400" y="2209800"/>
            <a:ext cx="3200400" cy="3951288"/>
          </a:xfrm>
        </p:spPr>
        <p:txBody>
          <a:bodyPr/>
          <a:lstStyle/>
          <a:p>
            <a:pPr>
              <a:buFont typeface="Courier New" pitchFamily="49" charset="0"/>
              <a:buChar char="o"/>
              <a:defRPr/>
            </a:pPr>
            <a:r>
              <a:rPr lang="en-US" altLang="en-US" b="1">
                <a:effectLst>
                  <a:outerShdw blurRad="38100" dist="38100" dir="2700000" algn="tl">
                    <a:srgbClr val="C0C0C0"/>
                  </a:outerShdw>
                </a:effectLst>
              </a:rPr>
              <a:t>Job 38:35</a:t>
            </a:r>
          </a:p>
          <a:p>
            <a:pPr>
              <a:buFont typeface="Courier New" pitchFamily="49" charset="0"/>
              <a:buChar char="o"/>
              <a:defRPr/>
            </a:pPr>
            <a:r>
              <a:rPr lang="en-US" altLang="en-US" i="1">
                <a:effectLst>
                  <a:outerShdw blurRad="38100" dist="38100" dir="2700000" algn="tl">
                    <a:srgbClr val="C0C0C0"/>
                  </a:outerShdw>
                </a:effectLst>
              </a:rPr>
              <a:t>Rev. 11:9-11</a:t>
            </a:r>
          </a:p>
          <a:p>
            <a:pPr>
              <a:buFont typeface="Courier New" pitchFamily="49" charset="0"/>
              <a:buChar char="o"/>
              <a:defRPr/>
            </a:pPr>
            <a:r>
              <a:rPr lang="en-US" altLang="en-US" b="1">
                <a:effectLst>
                  <a:outerShdw blurRad="38100" dist="38100" dir="2700000" algn="tl">
                    <a:srgbClr val="C0C0C0"/>
                  </a:outerShdw>
                </a:effectLst>
              </a:rPr>
              <a:t>Dan. 12:4</a:t>
            </a:r>
          </a:p>
        </p:txBody>
      </p:sp>
    </p:spTree>
    <p:extLst>
      <p:ext uri="{BB962C8B-B14F-4D97-AF65-F5344CB8AC3E}">
        <p14:creationId xmlns:p14="http://schemas.microsoft.com/office/powerpoint/2010/main" val="24351087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43D8F-5496-4E1F-A7FE-D21B0BF81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9197" y="500062"/>
            <a:ext cx="5065450" cy="1325563"/>
          </a:xfrm>
        </p:spPr>
        <p:txBody>
          <a:bodyPr/>
          <a:lstStyle/>
          <a:p>
            <a:pPr algn="l">
              <a:defRPr/>
            </a:pPr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True Education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A540C17-1FB0-4DDB-942A-13A5C522F2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Transmitting truth learned by obedience to dominion mandate from one generation to next (subdue earth)</a:t>
            </a:r>
          </a:p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Centered and controlled in home &amp; family, stressing obedience to God and His Word (Gen. 18:18-19; Eph. 6:4)</a:t>
            </a:r>
          </a:p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Transmitting God’s truth through His people (Matt. 28:19-20; 2 Tim. 3:16)</a:t>
            </a:r>
          </a:p>
        </p:txBody>
      </p:sp>
      <p:pic>
        <p:nvPicPr>
          <p:cNvPr id="99332" name="Picture 4">
            <a:extLst>
              <a:ext uri="{FF2B5EF4-FFF2-40B4-BE49-F238E27FC236}">
                <a16:creationId xmlns:a16="http://schemas.microsoft.com/office/drawing/2014/main" id="{641DCAFB-8A4C-4A33-A59D-C9EDF04D2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837" y="4375952"/>
            <a:ext cx="3247085" cy="1975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3" name="Picture 5">
            <a:extLst>
              <a:ext uri="{FF2B5EF4-FFF2-40B4-BE49-F238E27FC236}">
                <a16:creationId xmlns:a16="http://schemas.microsoft.com/office/drawing/2014/main" id="{B4B6687C-54AA-485A-9D4C-16F14FB3E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451" y="4714043"/>
            <a:ext cx="3626959" cy="1885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29900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0B07D-6B39-4197-8677-62995EA4E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0557" y="438304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True Americanism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1EF0780-7FAF-43BB-BE90-5254301CE7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427" y="1763867"/>
            <a:ext cx="7278210" cy="452596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Founding fathers of American system- though not all Bible-believing Christians were creationists.</a:t>
            </a:r>
          </a:p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Declaration of Independence assumes American freedom is ensured by obedience to Creator (e.g. “all men created equal”).</a:t>
            </a:r>
          </a:p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Background of Constitution based on English common law, derived from Scripture, and efforts of many </a:t>
            </a: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Bible-believing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founding fathers</a:t>
            </a:r>
          </a:p>
        </p:txBody>
      </p:sp>
      <p:pic>
        <p:nvPicPr>
          <p:cNvPr id="100357" name="Picture 7">
            <a:extLst>
              <a:ext uri="{FF2B5EF4-FFF2-40B4-BE49-F238E27FC236}">
                <a16:creationId xmlns:a16="http://schemas.microsoft.com/office/drawing/2014/main" id="{4EA82EE7-4DFA-4743-9DF6-D3FDFAACC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521" y="2494359"/>
            <a:ext cx="3169052" cy="3064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51387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F120C-4943-46CF-9A22-D90629D97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Scientific Evidences Best Explained by the Creation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8C903B-FF6A-4AB0-918F-BC55E4683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703" y="1966912"/>
            <a:ext cx="8044834" cy="4525963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The first and second laws of thermodynamics</a:t>
            </a:r>
          </a:p>
          <a:p>
            <a:pPr marL="400050" lvl="1" indent="0">
              <a:buFontTx/>
              <a:buAutoNum type="arabicPeriod"/>
              <a:defRPr/>
            </a:pPr>
            <a:r>
              <a:rPr lang="en-US" altLang="en-U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Everything has a beginning</a:t>
            </a:r>
          </a:p>
          <a:p>
            <a:pPr marL="400050" lvl="1" indent="0">
              <a:buFontTx/>
              <a:buAutoNum type="arabicPeriod"/>
              <a:defRPr/>
            </a:pPr>
            <a:r>
              <a:rPr lang="en-US" altLang="en-U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Everything works towards disorder</a:t>
            </a:r>
          </a:p>
          <a:p>
            <a:pPr>
              <a:defRPr/>
            </a:pPr>
            <a:r>
              <a:rPr lang="en-US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The complexity of the universe and of life</a:t>
            </a:r>
          </a:p>
          <a:p>
            <a:pPr lvl="1">
              <a:defRPr/>
            </a:pPr>
            <a:r>
              <a:rPr lang="en-US" altLang="en-U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Cells</a:t>
            </a:r>
          </a:p>
          <a:p>
            <a:pPr>
              <a:defRPr/>
            </a:pPr>
            <a:r>
              <a:rPr lang="en-US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The statistical improbability of the spontaneous generation of life (Pasteur, Tyndall)</a:t>
            </a:r>
          </a:p>
          <a:p>
            <a:pPr lvl="1">
              <a:defRPr/>
            </a:pPr>
            <a:r>
              <a:rPr lang="en-US" altLang="en-U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Experiments for hundreds of years disproving life from non-life</a:t>
            </a:r>
          </a:p>
          <a:p>
            <a:pPr>
              <a:defRPr/>
            </a:pPr>
            <a:r>
              <a:rPr lang="en-US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The statistical improbability/impossibility of evolution by random mutations and natural selection</a:t>
            </a:r>
          </a:p>
          <a:p>
            <a:pPr lvl="1">
              <a:defRPr/>
            </a:pPr>
            <a:r>
              <a:rPr lang="en-US" altLang="en-U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Adaptations do NOT equal random beneficial mutations</a:t>
            </a:r>
          </a:p>
          <a:p>
            <a:pPr marL="0" indent="0">
              <a:buFontTx/>
              <a:buAutoNum type="arabicPeriod"/>
              <a:defRPr/>
            </a:pPr>
            <a:endParaRPr lang="en-US" altLang="en-US" sz="24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3998D5-2D22-48E7-B5C7-17C0EBF24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610554" y="1254997"/>
            <a:ext cx="2888988" cy="1900954"/>
          </a:xfrm>
          <a:prstGeom prst="rect">
            <a:avLst/>
          </a:prstGeom>
        </p:spPr>
      </p:pic>
      <p:pic>
        <p:nvPicPr>
          <p:cNvPr id="141316" name="Picture 4" descr="Milk pasteurization: could tuberculosis be slipping into our breakfast  bowls?">
            <a:extLst>
              <a:ext uri="{FF2B5EF4-FFF2-40B4-BE49-F238E27FC236}">
                <a16:creationId xmlns:a16="http://schemas.microsoft.com/office/drawing/2014/main" id="{266D0BAF-1F14-44A8-99C6-87D769A0C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588" y="2982721"/>
            <a:ext cx="276225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318" name="Picture 6" descr="Natural Selection and Populations - Advanced | CK-12 Foundation">
            <a:extLst>
              <a:ext uri="{FF2B5EF4-FFF2-40B4-BE49-F238E27FC236}">
                <a16:creationId xmlns:a16="http://schemas.microsoft.com/office/drawing/2014/main" id="{4CD3CA02-C4CC-4816-8A54-85D339073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9950" y="4590178"/>
            <a:ext cx="2752240" cy="2025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8987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66DB8B1-13D8-496C-BB14-C1E4E789B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Am I Here?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3F32BC-A0A0-47DF-925F-9D181F74BF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600201"/>
            <a:ext cx="4419600" cy="4525963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Battle experience- 35 years of public-school experience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K through </a:t>
            </a:r>
            <a:r>
              <a:rPr lang="en-US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Ed.D</a:t>
            </a:r>
            <a:endParaRPr lang="en-US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17+ years of public school teaching experience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Began studying Creation science in 2009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Encouragement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Use for Gospel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I have a purpose!!</a:t>
            </a:r>
          </a:p>
        </p:txBody>
      </p:sp>
      <p:pic>
        <p:nvPicPr>
          <p:cNvPr id="11268" name="Picture 2" descr="How Did the Bible Influence the Foundation of America? -">
            <a:extLst>
              <a:ext uri="{FF2B5EF4-FFF2-40B4-BE49-F238E27FC236}">
                <a16:creationId xmlns:a16="http://schemas.microsoft.com/office/drawing/2014/main" id="{1D231F55-A85B-427C-B5FB-172CB093D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550" y="4546601"/>
            <a:ext cx="396240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4" descr="4,471 Prisoner Escape Stock Photos, Pictures &amp;amp; Royalty-Free Images - iStock">
            <a:extLst>
              <a:ext uri="{FF2B5EF4-FFF2-40B4-BE49-F238E27FC236}">
                <a16:creationId xmlns:a16="http://schemas.microsoft.com/office/drawing/2014/main" id="{9F5BCCDD-7E40-4F50-B18A-1049C8931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752600"/>
            <a:ext cx="3295650" cy="243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39188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7F724-1B83-4E99-865A-05D537990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336" y="384021"/>
            <a:ext cx="5775664" cy="1325563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Scientific Evidences Best Explained by </a:t>
            </a:r>
            <a:b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Creation Model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708AB3-EED7-4665-8AEC-47D480C2FB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839" y="2139035"/>
            <a:ext cx="5465685" cy="4525963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altLang="en-U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The fossil record (Noah’s Flood)</a:t>
            </a:r>
          </a:p>
          <a:p>
            <a:pPr lvl="1">
              <a:defRPr/>
            </a:pPr>
            <a:r>
              <a:rPr lang="en-US" altLang="en-U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Fossils represent judgment</a:t>
            </a:r>
          </a:p>
          <a:p>
            <a:pPr>
              <a:defRPr/>
            </a:pPr>
            <a:r>
              <a:rPr lang="en-US" altLang="en-U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Polystrate fossils (passing through multiple layers)</a:t>
            </a:r>
          </a:p>
          <a:p>
            <a:pPr>
              <a:defRPr/>
            </a:pPr>
            <a:r>
              <a:rPr lang="en-US" altLang="en-U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Geological evidences for a young earth (Grand Canyon, Sahara, coral reefs, ice core samples, etc.)</a:t>
            </a:r>
          </a:p>
          <a:p>
            <a:pPr lvl="1">
              <a:defRPr/>
            </a:pPr>
            <a:r>
              <a:rPr lang="en-US" altLang="en-US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Each can be considered as 4,000-6,000 years old</a:t>
            </a:r>
          </a:p>
          <a:p>
            <a:pPr>
              <a:defRPr/>
            </a:pPr>
            <a:r>
              <a:rPr lang="en-US" altLang="en-U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Sun-Moon-Earth system</a:t>
            </a:r>
          </a:p>
          <a:p>
            <a:pPr lvl="1">
              <a:defRPr/>
            </a:pPr>
            <a:r>
              <a:rPr lang="en-US" altLang="en-US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Tides, seasons, day-to-day predictions</a:t>
            </a:r>
          </a:p>
          <a:p>
            <a:pPr marL="0" indent="0">
              <a:buNone/>
              <a:defRPr/>
            </a:pPr>
            <a:endParaRPr lang="en-US" altLang="en-US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 algn="ctr">
              <a:buNone/>
              <a:defRPr/>
            </a:pPr>
            <a:r>
              <a:rPr lang="en-US" altLang="en-U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MANY, MANY MORE!!</a:t>
            </a:r>
          </a:p>
          <a:p>
            <a:pPr>
              <a:defRPr/>
            </a:pPr>
            <a:endParaRPr lang="en-US" sz="4400" dirty="0"/>
          </a:p>
        </p:txBody>
      </p:sp>
      <p:pic>
        <p:nvPicPr>
          <p:cNvPr id="140290" name="Picture 2" descr="Grand Canyon strata show geologic time is imaginary">
            <a:extLst>
              <a:ext uri="{FF2B5EF4-FFF2-40B4-BE49-F238E27FC236}">
                <a16:creationId xmlns:a16="http://schemas.microsoft.com/office/drawing/2014/main" id="{561CED71-EEEB-4B92-85B9-616143584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863" y="1560810"/>
            <a:ext cx="5094298" cy="2921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292" name="Picture 4" descr="What Are Polystrate Fossils? | The Institute for Creation Research">
            <a:extLst>
              <a:ext uri="{FF2B5EF4-FFF2-40B4-BE49-F238E27FC236}">
                <a16:creationId xmlns:a16="http://schemas.microsoft.com/office/drawing/2014/main" id="{DDD0AF1D-2EA3-4684-A128-8A90B09B3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638" y="4482540"/>
            <a:ext cx="6117362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294" name="Picture 6" descr="PPT - The Sun-Earth-Moon System PowerPoint Presentation, free download -  ID:1555104">
            <a:extLst>
              <a:ext uri="{FF2B5EF4-FFF2-40B4-BE49-F238E27FC236}">
                <a16:creationId xmlns:a16="http://schemas.microsoft.com/office/drawing/2014/main" id="{8FEB3A7E-C9F7-4143-8048-F1756AF17D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2" t="20235" r="3843" b="9647"/>
          <a:stretch/>
        </p:blipFill>
        <p:spPr bwMode="auto">
          <a:xfrm>
            <a:off x="7906231" y="0"/>
            <a:ext cx="2723562" cy="156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78676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E83CB-F22C-46A8-B607-505F49CC5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5276"/>
            <a:ext cx="10515600" cy="1325563"/>
          </a:xfrm>
        </p:spPr>
        <p:txBody>
          <a:bodyPr/>
          <a:lstStyle/>
          <a:p>
            <a:pPr algn="ctr"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Maybe there’s an explanation??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D1FA84-50C8-438F-9561-98EF540503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625" y="1295401"/>
            <a:ext cx="6405979" cy="5337323"/>
          </a:xfrm>
        </p:spPr>
        <p:txBody>
          <a:bodyPr>
            <a:normAutofit lnSpcReduction="10000"/>
          </a:bodyPr>
          <a:lstStyle/>
          <a:p>
            <a:pPr marL="0" indent="0">
              <a:buNone/>
              <a:defRPr/>
            </a:pPr>
            <a:r>
              <a:rPr lang="en-US" b="1" u="sng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2 Peter 3:3-5:</a:t>
            </a:r>
            <a:r>
              <a:rPr lang="en-US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</a:p>
          <a:p>
            <a:pPr marL="0" indent="0">
              <a:buNone/>
              <a:defRPr/>
            </a:pPr>
            <a:endParaRPr lang="en-US" b="1" i="1" baseline="30000" dirty="0">
              <a:solidFill>
                <a:srgbClr val="000000"/>
              </a:solidFill>
              <a:latin typeface="+mj-lt"/>
              <a:ea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en-US" b="1" i="1" baseline="300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3 </a:t>
            </a:r>
            <a:r>
              <a:rPr lang="en-US" b="1" i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Knowing this first, that there shall come in the last days scoffers, walking after their own lusts, </a:t>
            </a:r>
          </a:p>
          <a:p>
            <a:pPr marL="0" indent="0">
              <a:buNone/>
              <a:defRPr/>
            </a:pPr>
            <a:r>
              <a:rPr lang="en-US" b="1" i="1" baseline="300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4 </a:t>
            </a:r>
            <a:r>
              <a:rPr lang="en-US" b="1" i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And saying, Where is the promise of his coming? for since the fathers fell asleep, all things continue as they were from the beginning of the creation.</a:t>
            </a:r>
          </a:p>
          <a:p>
            <a:pPr marL="0" indent="0">
              <a:buNone/>
              <a:defRPr/>
            </a:pPr>
            <a:r>
              <a:rPr lang="en-US" b="1" i="1" baseline="300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5 </a:t>
            </a:r>
            <a:r>
              <a:rPr lang="en-US" b="1" i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For this they willingly are ignorant of, that by the word of God the heavens were of old, and the earth standing out of the water and in the water:</a:t>
            </a:r>
            <a:endParaRPr lang="en-US" b="1" dirty="0">
              <a:latin typeface="+mj-lt"/>
              <a:ea typeface="Times New Roman" panose="02020603050405020304" pitchFamily="18" charset="0"/>
            </a:endParaRPr>
          </a:p>
          <a:p>
            <a:pPr marL="0" indent="0">
              <a:buNone/>
              <a:defRPr/>
            </a:pPr>
            <a:endParaRPr lang="en-US" b="1" i="1" baseline="30000" dirty="0">
              <a:solidFill>
                <a:srgbClr val="000000"/>
              </a:solidFill>
              <a:latin typeface="+mj-lt"/>
              <a:ea typeface="Times New Roman" panose="02020603050405020304" pitchFamily="18" charset="0"/>
            </a:endParaRPr>
          </a:p>
          <a:p>
            <a:pPr marL="0" indent="0">
              <a:buNone/>
              <a:defRPr/>
            </a:pPr>
            <a:endParaRPr lang="en-US" b="1" dirty="0">
              <a:latin typeface="+mj-lt"/>
            </a:endParaRPr>
          </a:p>
        </p:txBody>
      </p:sp>
      <p:pic>
        <p:nvPicPr>
          <p:cNvPr id="139266" name="Picture 2" descr="When People Laugh At, Or Pick On You, Bless Them, THEN BACK UP! | Robert  Wimer">
            <a:extLst>
              <a:ext uri="{FF2B5EF4-FFF2-40B4-BE49-F238E27FC236}">
                <a16:creationId xmlns:a16="http://schemas.microsoft.com/office/drawing/2014/main" id="{91671D13-6826-45BD-A586-DBDB4AACA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948" y="2517001"/>
            <a:ext cx="4355920" cy="2894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33947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015A7-7FF7-4B29-815D-2EAF3F059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Maybe there’s an explanation??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3973BE-D162-4D3E-9B53-D0A1494A4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91074" cy="4351338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b="1" u="sng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2 Peter 3:6-7:</a:t>
            </a:r>
          </a:p>
          <a:p>
            <a:pPr marL="0" indent="0">
              <a:buNone/>
              <a:defRPr/>
            </a:pPr>
            <a:endParaRPr lang="en-US" b="1" i="1" baseline="30000" dirty="0">
              <a:solidFill>
                <a:srgbClr val="000000"/>
              </a:solidFill>
              <a:latin typeface="+mj-lt"/>
              <a:ea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en-US" b="1" i="1" baseline="300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6 </a:t>
            </a:r>
            <a:r>
              <a:rPr lang="en-US" b="1" i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Whereby the world that then was, being overflowed with water, perished: </a:t>
            </a:r>
          </a:p>
          <a:p>
            <a:pPr marL="0" indent="0">
              <a:buNone/>
              <a:defRPr/>
            </a:pPr>
            <a:r>
              <a:rPr lang="en-US" b="1" i="1" baseline="300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7 </a:t>
            </a:r>
            <a:r>
              <a:rPr lang="en-US" b="1" i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But the heavens and the earth, which are now, by the same word are kept in store, reserved unto fire against the day of judgment and perdition of ungodly men.”</a:t>
            </a:r>
            <a:endParaRPr lang="en-US" b="1" dirty="0">
              <a:latin typeface="+mj-lt"/>
              <a:ea typeface="Times New Roman" panose="02020603050405020304" pitchFamily="18" charset="0"/>
            </a:endParaRPr>
          </a:p>
          <a:p>
            <a:pPr>
              <a:defRPr/>
            </a:pPr>
            <a:endParaRPr lang="en-US" b="1" dirty="0">
              <a:latin typeface="+mj-lt"/>
            </a:endParaRPr>
          </a:p>
        </p:txBody>
      </p:sp>
      <p:pic>
        <p:nvPicPr>
          <p:cNvPr id="4" name="Picture 2" descr="When People Laugh At, Or Pick On You, Bless Them, THEN BACK UP! | Robert  Wimer">
            <a:extLst>
              <a:ext uri="{FF2B5EF4-FFF2-40B4-BE49-F238E27FC236}">
                <a16:creationId xmlns:a16="http://schemas.microsoft.com/office/drawing/2014/main" id="{DD3D1F0F-3CD1-4D2F-9363-A8E1BBE6C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948" y="2517001"/>
            <a:ext cx="4355920" cy="2894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92575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2" name="Picture 4" descr="Jonathan Sarfati - Wikipedia">
            <a:extLst>
              <a:ext uri="{FF2B5EF4-FFF2-40B4-BE49-F238E27FC236}">
                <a16:creationId xmlns:a16="http://schemas.microsoft.com/office/drawing/2014/main" id="{652B1BB2-9296-4D58-80A8-82E148B17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3862388"/>
            <a:ext cx="2295525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6" name="Picture 3">
            <a:extLst>
              <a:ext uri="{FF2B5EF4-FFF2-40B4-BE49-F238E27FC236}">
                <a16:creationId xmlns:a16="http://schemas.microsoft.com/office/drawing/2014/main" id="{037D28BF-7876-4A79-871D-08B39403F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050" y="1250950"/>
            <a:ext cx="2128838" cy="2611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060004-8283-44D9-B96D-7ADA33BFF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032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are these men?</a:t>
            </a:r>
          </a:p>
        </p:txBody>
      </p:sp>
      <p:pic>
        <p:nvPicPr>
          <p:cNvPr id="26628" name="Picture 2">
            <a:extLst>
              <a:ext uri="{FF2B5EF4-FFF2-40B4-BE49-F238E27FC236}">
                <a16:creationId xmlns:a16="http://schemas.microsoft.com/office/drawing/2014/main" id="{1DD27B63-B7F1-4A9E-A8F7-6D4DD77A7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275" y="3198813"/>
            <a:ext cx="33528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9" name="Picture 4">
            <a:extLst>
              <a:ext uri="{FF2B5EF4-FFF2-40B4-BE49-F238E27FC236}">
                <a16:creationId xmlns:a16="http://schemas.microsoft.com/office/drawing/2014/main" id="{9BEBC85E-7AED-46C3-A870-14FD93C1B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575" y="1387475"/>
            <a:ext cx="2986088" cy="268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0" name="Picture 5">
            <a:extLst>
              <a:ext uri="{FF2B5EF4-FFF2-40B4-BE49-F238E27FC236}">
                <a16:creationId xmlns:a16="http://schemas.microsoft.com/office/drawing/2014/main" id="{04C014DA-6E1D-4B5B-B5D4-56A2DEBBD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339" y="3749675"/>
            <a:ext cx="2389187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1" name="Picture 10" descr="Dr. David Tee's Response to McKinnon Mitchell's Documentary on Kent Hovind  — The Life and Times of Bruce Gerencser">
            <a:extLst>
              <a:ext uri="{FF2B5EF4-FFF2-40B4-BE49-F238E27FC236}">
                <a16:creationId xmlns:a16="http://schemas.microsoft.com/office/drawing/2014/main" id="{AF8C23C7-AF4F-4740-A9D6-2925BB6BA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675" y="1312864"/>
            <a:ext cx="2743200" cy="211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12" descr="Stuart Burgess | School of Engineering | Liberty University">
            <a:extLst>
              <a:ext uri="{FF2B5EF4-FFF2-40B4-BE49-F238E27FC236}">
                <a16:creationId xmlns:a16="http://schemas.microsoft.com/office/drawing/2014/main" id="{D5B84946-744B-453D-ADFC-0A398777D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5" y="3746500"/>
            <a:ext cx="1905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14" descr="Duane Gish">
            <a:extLst>
              <a:ext uri="{FF2B5EF4-FFF2-40B4-BE49-F238E27FC236}">
                <a16:creationId xmlns:a16="http://schemas.microsoft.com/office/drawing/2014/main" id="{EA5A1204-61E9-4CD5-AADA-DB63B5748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663" y="3862388"/>
            <a:ext cx="2590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18" descr="John F. Walvoord (1910-2002) – Walvoord History.com">
            <a:extLst>
              <a:ext uri="{FF2B5EF4-FFF2-40B4-BE49-F238E27FC236}">
                <a16:creationId xmlns:a16="http://schemas.microsoft.com/office/drawing/2014/main" id="{4BAFE792-8EF8-464E-BD79-F9F1D9820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914" y="1195389"/>
            <a:ext cx="2249487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couple of men pos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35F3CB3D-4F74-448F-80DB-7EC763F2A24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2" r="41143"/>
          <a:stretch/>
        </p:blipFill>
        <p:spPr>
          <a:xfrm>
            <a:off x="10210800" y="1657718"/>
            <a:ext cx="1504220" cy="2759403"/>
          </a:xfrm>
          <a:prstGeom prst="rect">
            <a:avLst/>
          </a:prstGeom>
        </p:spPr>
      </p:pic>
      <p:pic>
        <p:nvPicPr>
          <p:cNvPr id="6" name="Picture 5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D43763B3-626A-45D1-A0C1-F2E349A7B2A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4213226"/>
            <a:ext cx="1493308" cy="2239962"/>
          </a:xfrm>
          <a:prstGeom prst="rect">
            <a:avLst/>
          </a:prstGeom>
        </p:spPr>
      </p:pic>
      <p:pic>
        <p:nvPicPr>
          <p:cNvPr id="114690" name="Picture 2" descr="2017 Biblical Worldview Conference | Bible Baptist Church">
            <a:extLst>
              <a:ext uri="{FF2B5EF4-FFF2-40B4-BE49-F238E27FC236}">
                <a16:creationId xmlns:a16="http://schemas.microsoft.com/office/drawing/2014/main" id="{C918EBF6-A26C-49FC-8CFE-830979FDF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25" y="1646361"/>
            <a:ext cx="1772822" cy="221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77520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3473D-3823-49E2-BA3F-2B7A53A56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is this?</a:t>
            </a:r>
          </a:p>
        </p:txBody>
      </p:sp>
      <p:pic>
        <p:nvPicPr>
          <p:cNvPr id="24579" name="Picture 2" descr="https://www.geneticliteracyproject.org/wp-content/uploads/2015/11/bill-nye-science.jpg">
            <a:extLst>
              <a:ext uri="{FF2B5EF4-FFF2-40B4-BE49-F238E27FC236}">
                <a16:creationId xmlns:a16="http://schemas.microsoft.com/office/drawing/2014/main" id="{0564DA9A-71B9-4816-8691-B4ECD2007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828800"/>
            <a:ext cx="62357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3">
            <a:extLst>
              <a:ext uri="{FF2B5EF4-FFF2-40B4-BE49-F238E27FC236}">
                <a16:creationId xmlns:a16="http://schemas.microsoft.com/office/drawing/2014/main" id="{E1E5D423-4854-4D1F-9671-C285C57AC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352800"/>
            <a:ext cx="3181350" cy="318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91144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E90187-EB36-495D-91E3-73B3D481F5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002FF232-06DF-4438-A4ED-029778CF5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Bill Nye, the “Science Guy”</a:t>
            </a:r>
          </a:p>
        </p:txBody>
      </p:sp>
      <p:pic>
        <p:nvPicPr>
          <p:cNvPr id="25604" name="Picture 2">
            <a:extLst>
              <a:ext uri="{FF2B5EF4-FFF2-40B4-BE49-F238E27FC236}">
                <a16:creationId xmlns:a16="http://schemas.microsoft.com/office/drawing/2014/main" id="{28239EAB-3C0F-4F3C-B671-898F27C0A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53302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10931-1162-4F71-9842-70FE9FD2C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BCBA9C-1C2B-4A48-BFCB-E861302EF3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0770" name="Picture 2" descr="Bill Nye Debates Ken Ham - HD (Official) - YouTube">
            <a:extLst>
              <a:ext uri="{FF2B5EF4-FFF2-40B4-BE49-F238E27FC236}">
                <a16:creationId xmlns:a16="http://schemas.microsoft.com/office/drawing/2014/main" id="{2906D901-68C2-4B0C-8EEF-A36A4EB9B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01414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3A89A-6AA8-4C70-BEE2-0A3792148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Neil deGrasse Tyson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342CEB-B1A4-46CC-9365-2DD3BBC1DA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4" descr="Friday, Explore the Life of a Science Guy with Neil deGrasse Tyson and Bill  Nye : StarTalk Radio Show by Neil deGrasse Tyson">
            <a:extLst>
              <a:ext uri="{FF2B5EF4-FFF2-40B4-BE49-F238E27FC236}">
                <a16:creationId xmlns:a16="http://schemas.microsoft.com/office/drawing/2014/main" id="{5A760648-E52C-43C1-A2E5-0F91809AD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647" y="2171854"/>
            <a:ext cx="5864706" cy="407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00972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1871C-2B20-437D-966F-7FF0C3F72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596DE0-C7F5-4B20-B271-E539B0EB38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Neil deGrasse Tyson Quote: “The day that you stop looking – because you're  content God did it – I don't need you in the lab. You're useless on the  f...”">
            <a:extLst>
              <a:ext uri="{FF2B5EF4-FFF2-40B4-BE49-F238E27FC236}">
                <a16:creationId xmlns:a16="http://schemas.microsoft.com/office/drawing/2014/main" id="{4CFA0A93-FEBE-4A32-9C89-05C0706E9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41805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3B7C3-5638-4D48-8EE6-5F977401B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0F4CE-FD3A-40A5-ADC9-A3BE1B1A99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8AC365-2BDB-48B8-9929-4E1765C6FC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2326" y="365125"/>
            <a:ext cx="6007347" cy="6288479"/>
          </a:xfrm>
          <a:prstGeom prst="rect">
            <a:avLst/>
          </a:prstGeom>
        </p:spPr>
      </p:pic>
      <p:pic>
        <p:nvPicPr>
          <p:cNvPr id="162818" name="Picture 2" descr="Dinosaur Train Episodes | PBS KIDS Shows | PBS KIDS for Parents">
            <a:extLst>
              <a:ext uri="{FF2B5EF4-FFF2-40B4-BE49-F238E27FC236}">
                <a16:creationId xmlns:a16="http://schemas.microsoft.com/office/drawing/2014/main" id="{31CCE702-0B12-42FE-A0EE-505BC3218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76" y="674156"/>
            <a:ext cx="3859894" cy="216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2820" name="Picture 4" descr="Dinosaurs - Rotten Tomatoes">
            <a:extLst>
              <a:ext uri="{FF2B5EF4-FFF2-40B4-BE49-F238E27FC236}">
                <a16:creationId xmlns:a16="http://schemas.microsoft.com/office/drawing/2014/main" id="{7CE47DD3-EFF7-4B64-B046-72DCC02D8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3102" y="2907636"/>
            <a:ext cx="2587270" cy="3880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2822" name="Picture 6" descr="The Flintstones TV Review | Common Sense Media">
            <a:extLst>
              <a:ext uri="{FF2B5EF4-FFF2-40B4-BE49-F238E27FC236}">
                <a16:creationId xmlns:a16="http://schemas.microsoft.com/office/drawing/2014/main" id="{DA129762-6DEE-425B-8997-8238FD8BA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60" y="2907636"/>
            <a:ext cx="4079291" cy="229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2824" name="Picture 8" descr="Jurassic Park - Wikipedia">
            <a:extLst>
              <a:ext uri="{FF2B5EF4-FFF2-40B4-BE49-F238E27FC236}">
                <a16:creationId xmlns:a16="http://schemas.microsoft.com/office/drawing/2014/main" id="{2DC027DD-0F51-4306-839E-26E615533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90" y="4770321"/>
            <a:ext cx="2812227" cy="2087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2826" name="Picture 10" descr="The Ice Age Adventures of Buck Wild Reviews - Metacritic">
            <a:extLst>
              <a:ext uri="{FF2B5EF4-FFF2-40B4-BE49-F238E27FC236}">
                <a16:creationId xmlns:a16="http://schemas.microsoft.com/office/drawing/2014/main" id="{8317D6DE-CCAE-4CED-AE2C-F9A8357E5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9673" y="-138345"/>
            <a:ext cx="2062241" cy="3055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2828" name="Picture 12" descr="The Croods | Official Site | DreamWorks">
            <a:extLst>
              <a:ext uri="{FF2B5EF4-FFF2-40B4-BE49-F238E27FC236}">
                <a16:creationId xmlns:a16="http://schemas.microsoft.com/office/drawing/2014/main" id="{1281A315-339E-4B9D-BAD4-C04463523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042" y="50533"/>
            <a:ext cx="2532503" cy="290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1356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2BA69E7E-949D-4CF1-B0C4-410D18A8C1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2291" name="Content Placeholder 2">
            <a:extLst>
              <a:ext uri="{FF2B5EF4-FFF2-40B4-BE49-F238E27FC236}">
                <a16:creationId xmlns:a16="http://schemas.microsoft.com/office/drawing/2014/main" id="{B2DF570D-C549-4F77-ACD0-89DFDDB0A3A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2292" name="Picture 3" descr="Two men taking a selfie&#10;&#10;Description automatically generated with medium confidence">
            <a:extLst>
              <a:ext uri="{FF2B5EF4-FFF2-40B4-BE49-F238E27FC236}">
                <a16:creationId xmlns:a16="http://schemas.microsoft.com/office/drawing/2014/main" id="{3BB9239B-C28E-4108-9287-B24CD5BE3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249238"/>
            <a:ext cx="4157663" cy="627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80009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2AB70A92-558B-4196-950F-840331CE82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4572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can’t handle the TRUTH!!!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28BC8E76-08F4-4F02-8FE4-4529E1A015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438400" y="1295401"/>
            <a:ext cx="8229600" cy="4525963"/>
          </a:xfrm>
        </p:spPr>
        <p:txBody>
          <a:bodyPr/>
          <a:lstStyle/>
          <a:p>
            <a:pPr eaLnBrk="1" hangingPunct="1">
              <a:defRPr/>
            </a:pP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  <a:defRPr/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do </a:t>
            </a:r>
            <a:r>
              <a:rPr lang="en-US" sz="4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KNOW the difference between “right” and “wrong”?</a:t>
            </a:r>
          </a:p>
          <a:p>
            <a:pPr eaLnBrk="1" hangingPunct="1">
              <a:defRPr/>
            </a:pP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508" name="Picture 4">
            <a:extLst>
              <a:ext uri="{FF2B5EF4-FFF2-40B4-BE49-F238E27FC236}">
                <a16:creationId xmlns:a16="http://schemas.microsoft.com/office/drawing/2014/main" id="{F600AE3D-0D27-4435-992E-AEB3BF897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886200"/>
            <a:ext cx="2432050" cy="278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77973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BA545-E9F4-47B1-80A6-2BE8CDE33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Current Issues…Any Basis in Science?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47A0A-3B78-4641-8633-5155064414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Climate change/CO</a:t>
            </a:r>
            <a:r>
              <a:rPr lang="en-US" sz="32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emission reductions</a:t>
            </a:r>
          </a:p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Transgender theory/Gender vs. biological sex</a:t>
            </a:r>
          </a:p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Gay marriage vs. traditional marriage</a:t>
            </a:r>
          </a:p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Abortion/women’s reproductive rights</a:t>
            </a:r>
          </a:p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Immigration (open vs. closed borders)</a:t>
            </a:r>
          </a:p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 loan forgiveness</a:t>
            </a:r>
          </a:p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Economic inflation</a:t>
            </a:r>
          </a:p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Government assistance for ALL families (Covid relief, etc.)</a:t>
            </a:r>
          </a:p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1619 vs. 1776 (U.S. historical perspectives)</a:t>
            </a:r>
          </a:p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Slavery reparations</a:t>
            </a:r>
          </a:p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$15/hour minimum wage and economic equity</a:t>
            </a:r>
          </a:p>
          <a:p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997307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01B8E-46F2-470F-8E18-25DF9B980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Absolute truth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DE3F1A-C67B-4E6D-A223-A918361AC1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are NO absolutes allowed in many science classrooms today.  Neither will you find much in any other subjects, even </a:t>
            </a:r>
            <a:r>
              <a:rPr lang="en-US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math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</p:txBody>
      </p:sp>
      <p:pic>
        <p:nvPicPr>
          <p:cNvPr id="22532" name="Picture 5">
            <a:extLst>
              <a:ext uri="{FF2B5EF4-FFF2-40B4-BE49-F238E27FC236}">
                <a16:creationId xmlns:a16="http://schemas.microsoft.com/office/drawing/2014/main" id="{CF1A8246-96F1-4386-A10D-DBF1CD2ED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419601"/>
            <a:ext cx="3276600" cy="222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78398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4CDE3-63B9-4353-AAF4-9B7DEAC21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Moral relativism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6B98DD-8991-4BF2-A945-56F68C3850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“A man who has no assured and ever-present belief in the existence of a personal God or of a future existence with retribution and reward, can have for his rule of life, as far as I can see, only to follow those impulses and instincts which are the strongest or which seem to him the best ones.”</a:t>
            </a:r>
          </a:p>
          <a:p>
            <a:pPr marL="0" indent="0" algn="r">
              <a:buNone/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-Charles Darwin</a:t>
            </a:r>
          </a:p>
        </p:txBody>
      </p:sp>
    </p:spTree>
    <p:extLst>
      <p:ext uri="{BB962C8B-B14F-4D97-AF65-F5344CB8AC3E}">
        <p14:creationId xmlns:p14="http://schemas.microsoft.com/office/powerpoint/2010/main" val="19374154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5C74A-0C9E-459A-A75E-BB343258E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Importance of Genesis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A0799-2854-467B-88F0-4AB50C37F4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544846" cy="4351338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Genesis means 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origin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 thus, Genesis is the book of </a:t>
            </a: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origins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marL="0" indent="0">
              <a:buNone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“If the foundations be destroyed, what can the righteous do?”</a:t>
            </a:r>
          </a:p>
          <a:p>
            <a:pPr marL="0" indent="0">
              <a:buNone/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Psalm 11:3</a:t>
            </a:r>
          </a:p>
          <a:p>
            <a:pPr marL="0" indent="0">
              <a:buNone/>
              <a:defRPr/>
            </a:pPr>
            <a:endParaRPr lang="en-US" sz="105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  <a:defRPr/>
            </a:pPr>
            <a:r>
              <a:rPr lang="en-US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Origins in Genesis:</a:t>
            </a:r>
          </a:p>
          <a:p>
            <a:pPr marL="0" indent="0">
              <a:buNone/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Universe, microevolution, life, marriage, language, reproduction, culture, religion, solar system, man, evil, government, carnivorism, nations, human races, God’s chosen people</a:t>
            </a:r>
          </a:p>
        </p:txBody>
      </p:sp>
      <p:pic>
        <p:nvPicPr>
          <p:cNvPr id="73733" name="Picture 5">
            <a:extLst>
              <a:ext uri="{FF2B5EF4-FFF2-40B4-BE49-F238E27FC236}">
                <a16:creationId xmlns:a16="http://schemas.microsoft.com/office/drawing/2014/main" id="{7B437A0E-5935-43A8-B32C-37C73015B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046" y="2208509"/>
            <a:ext cx="4862965" cy="2440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What's the Significance of the Book of Genesis? - BibleStudyTools Video">
            <a:extLst>
              <a:ext uri="{FF2B5EF4-FFF2-40B4-BE49-F238E27FC236}">
                <a16:creationId xmlns:a16="http://schemas.microsoft.com/office/drawing/2014/main" id="{12935E73-8AF9-4F33-BB55-EE47BD38E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417" y="4151644"/>
            <a:ext cx="4819497" cy="2510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Scientific Evidence for One Human Race - Evidence-For-The-Bible">
            <a:extLst>
              <a:ext uri="{FF2B5EF4-FFF2-40B4-BE49-F238E27FC236}">
                <a16:creationId xmlns:a16="http://schemas.microsoft.com/office/drawing/2014/main" id="{17C22E13-9344-4BE3-8060-FF0E552BE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524" y="195879"/>
            <a:ext cx="4121390" cy="231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28769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DFF7A-AEF0-459A-9168-367987C36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Biblical Creation? (from a YEC perspective)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780408-7EF8-4CC7-A62E-F35FDFBF79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828801"/>
            <a:ext cx="8229600" cy="4525963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God supernaturally spoke the Bible to:</a:t>
            </a:r>
          </a:p>
          <a:p>
            <a:pPr lvl="1">
              <a:defRPr/>
            </a:pP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40+ men, 3 continents, 1800+ years</a:t>
            </a:r>
          </a:p>
          <a:p>
            <a:pPr lvl="1">
              <a:defRPr/>
            </a:pP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is LITERALLY true</a:t>
            </a:r>
          </a:p>
          <a:p>
            <a:pPr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Gen. 1-2: God created everything in SIX DAYS</a:t>
            </a:r>
          </a:p>
          <a:p>
            <a:pPr lvl="1">
              <a:defRPr/>
            </a:pP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 hour-days just like TODAY</a:t>
            </a:r>
          </a:p>
          <a:p>
            <a:pPr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Gen. 1:26-29: God created mankind </a:t>
            </a:r>
          </a:p>
          <a:p>
            <a:pPr lvl="1">
              <a:defRPr/>
            </a:pP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worship and serve Him</a:t>
            </a:r>
          </a:p>
          <a:p>
            <a:pPr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Mankind has NOT evolved from lower primates </a:t>
            </a:r>
          </a:p>
          <a:p>
            <a:pPr lvl="1">
              <a:defRPr/>
            </a:pP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were created in the image of God AFTER OUR KIND (Day Six of Creation, Gen. 1:26-29)</a:t>
            </a:r>
          </a:p>
          <a:p>
            <a:pPr lvl="1">
              <a:defRPr/>
            </a:pP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Everything was created VERY good</a:t>
            </a:r>
          </a:p>
        </p:txBody>
      </p:sp>
    </p:spTree>
    <p:extLst>
      <p:ext uri="{BB962C8B-B14F-4D97-AF65-F5344CB8AC3E}">
        <p14:creationId xmlns:p14="http://schemas.microsoft.com/office/powerpoint/2010/main" val="6465563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CCCAF-D177-4675-883B-D87BD19E8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Biblical Creation? (from a YEC perspective)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5543A1-8F9D-4B3E-AC76-2BCDA46C4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2313" y="1905001"/>
            <a:ext cx="8229600" cy="4525963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Gen. 3: Adam and Eve sinned in the Garden</a:t>
            </a:r>
          </a:p>
          <a:p>
            <a:pPr lvl="1">
              <a:defRPr/>
            </a:pP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Began the physical &amp; spiritual downfall of our universe (6,000-10,000 years ago); First animal sacrifice made to clothe humans</a:t>
            </a:r>
          </a:p>
          <a:p>
            <a:pPr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Gen. 4-5: Origin of murder</a:t>
            </a:r>
          </a:p>
          <a:p>
            <a:pPr lvl="1"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Genetic pool highly varied for replenishing Earth</a:t>
            </a:r>
          </a:p>
          <a:p>
            <a:pPr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Gen. 6-8: Noah’s Flood occurred </a:t>
            </a:r>
          </a:p>
          <a:p>
            <a:pPr lvl="1">
              <a:defRPr/>
            </a:pP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a judgment for sinful mankind (~4,400+ years ago); How fossils were formed; catastrophic plate tectonics; seafloor spreading</a:t>
            </a:r>
            <a:endPara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185694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CCCAF-D177-4675-883B-D87BD19E8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Biblical Creation? (from a YEC perspective)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5543A1-8F9D-4B3E-AC76-2BCDA46C4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2313" y="1905001"/>
            <a:ext cx="8229600" cy="4525963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Gen. 9: Post-Flood Environment</a:t>
            </a:r>
          </a:p>
          <a:p>
            <a:pPr lvl="1">
              <a:defRPr/>
            </a:pP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living things allowed to consume meat; oxygen levels reduced; Earth’s surface mostly water; mankind’s age drastically reduced</a:t>
            </a:r>
          </a:p>
          <a:p>
            <a:pPr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Gen. 10: Post-flood genealogies </a:t>
            </a:r>
          </a:p>
          <a:p>
            <a:pPr lvl="1">
              <a:defRPr/>
            </a:pP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Record of all people after Noah’s family survived the Flood; record of peoples descending from 8 survivors</a:t>
            </a:r>
            <a:endPara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Gen. 11: ALL people originated from Tower of Babel dispersion</a:t>
            </a:r>
          </a:p>
          <a:p>
            <a:pPr lvl="1">
              <a:defRPr/>
            </a:pP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were created in the image of God AFTER OUR KIND (Day Six of Creation, Gen. 1:26-29)</a:t>
            </a:r>
          </a:p>
          <a:p>
            <a:pPr lvl="1">
              <a:defRPr/>
            </a:pP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Everything was created VERY good</a:t>
            </a:r>
          </a:p>
        </p:txBody>
      </p:sp>
    </p:spTree>
    <p:extLst>
      <p:ext uri="{BB962C8B-B14F-4D97-AF65-F5344CB8AC3E}">
        <p14:creationId xmlns:p14="http://schemas.microsoft.com/office/powerpoint/2010/main" val="16040056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2618EB0-CAD5-4A33-A87B-6551A778B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Meaning of Universe</a:t>
            </a:r>
          </a:p>
        </p:txBody>
      </p:sp>
      <p:sp>
        <p:nvSpPr>
          <p:cNvPr id="74755" name="Content Placeholder 5">
            <a:extLst>
              <a:ext uri="{FF2B5EF4-FFF2-40B4-BE49-F238E27FC236}">
                <a16:creationId xmlns:a16="http://schemas.microsoft.com/office/drawing/2014/main" id="{26040536-58C1-41EC-9F48-6BB209C94F3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41538" y="1752599"/>
            <a:ext cx="4868662" cy="42930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3600" b="1" dirty="0"/>
              <a:t>“In the beginning, God created the heaven and the Earth.” (Genesis 1:1)</a:t>
            </a:r>
          </a:p>
          <a:p>
            <a:pPr marL="0" indent="0">
              <a:buNone/>
            </a:pPr>
            <a:endParaRPr lang="en-US" altLang="en-US" sz="3600" b="1" dirty="0"/>
          </a:p>
          <a:p>
            <a:pPr marL="0" indent="0">
              <a:buNone/>
            </a:pPr>
            <a:r>
              <a:rPr lang="en-US" altLang="en-US" sz="3600" b="1" dirty="0"/>
              <a:t>“And God said, “Let there be light and there was light.” (Genesis 1:3)</a:t>
            </a:r>
          </a:p>
          <a:p>
            <a:pPr marL="0" indent="0">
              <a:buNone/>
            </a:pPr>
            <a:endParaRPr lang="en-US" altLang="en-US" sz="3600" b="1" dirty="0"/>
          </a:p>
        </p:txBody>
      </p:sp>
      <p:pic>
        <p:nvPicPr>
          <p:cNvPr id="74756" name="Picture 2" descr="God Made a Thing | The New Yorker">
            <a:extLst>
              <a:ext uri="{FF2B5EF4-FFF2-40B4-BE49-F238E27FC236}">
                <a16:creationId xmlns:a16="http://schemas.microsoft.com/office/drawing/2014/main" id="{5EC7017B-B646-434D-B7D7-2FAC7CA3F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775" y="1676400"/>
            <a:ext cx="4191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48328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D91B33C-EEC2-4821-957E-7304EE2DA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8BC51F-3215-475F-A0B5-6801752C5F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474" y="1676399"/>
            <a:ext cx="5637351" cy="4520215"/>
          </a:xfrm>
        </p:spPr>
        <p:txBody>
          <a:bodyPr>
            <a:normAutofit lnSpcReduction="10000"/>
          </a:bodyPr>
          <a:lstStyle/>
          <a:p>
            <a:pPr marL="0" indent="0">
              <a:buNone/>
              <a:defRPr/>
            </a:pPr>
            <a:r>
              <a:rPr lang="en-US" sz="3200" b="1" dirty="0"/>
              <a:t>If….</a:t>
            </a:r>
          </a:p>
          <a:p>
            <a:pPr>
              <a:defRPr/>
            </a:pPr>
            <a:r>
              <a:rPr lang="en-US" sz="3200" b="1" dirty="0"/>
              <a:t>Uni- means “single”</a:t>
            </a:r>
          </a:p>
          <a:p>
            <a:pPr>
              <a:defRPr/>
            </a:pPr>
            <a:r>
              <a:rPr lang="en-US" sz="3200" b="1" dirty="0"/>
              <a:t>Verse means “spoken, sentence”</a:t>
            </a:r>
          </a:p>
          <a:p>
            <a:pPr>
              <a:defRPr/>
            </a:pPr>
            <a:endParaRPr lang="en-US" sz="3200" b="1" dirty="0"/>
          </a:p>
          <a:p>
            <a:pPr marL="0" indent="0">
              <a:buNone/>
              <a:defRPr/>
            </a:pPr>
            <a:r>
              <a:rPr lang="en-US" sz="3200" b="1" dirty="0"/>
              <a:t>Then….</a:t>
            </a:r>
          </a:p>
          <a:p>
            <a:pPr marL="0" indent="0">
              <a:buNone/>
              <a:defRPr/>
            </a:pPr>
            <a:endParaRPr lang="en-US" sz="3200" b="1" dirty="0"/>
          </a:p>
          <a:p>
            <a:pPr marL="0" indent="0">
              <a:buNone/>
              <a:defRPr/>
            </a:pPr>
            <a:r>
              <a:rPr lang="en-US" sz="3200" b="1" dirty="0"/>
              <a:t>We live in a single, spoken sentence.</a:t>
            </a:r>
          </a:p>
        </p:txBody>
      </p:sp>
      <p:pic>
        <p:nvPicPr>
          <p:cNvPr id="75780" name="Picture 2" descr="God Made a Thing | The New Yorker">
            <a:extLst>
              <a:ext uri="{FF2B5EF4-FFF2-40B4-BE49-F238E27FC236}">
                <a16:creationId xmlns:a16="http://schemas.microsoft.com/office/drawing/2014/main" id="{14F57F0F-9A21-4114-891D-39DAA0632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775" y="1676400"/>
            <a:ext cx="4191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50067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4256C16B-2F29-4950-8460-3A70EF6FD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Bible’s Purpose</a:t>
            </a:r>
          </a:p>
        </p:txBody>
      </p:sp>
      <p:sp>
        <p:nvSpPr>
          <p:cNvPr id="12291" name="Content Placeholder 2">
            <a:extLst>
              <a:ext uri="{FF2B5EF4-FFF2-40B4-BE49-F238E27FC236}">
                <a16:creationId xmlns:a16="http://schemas.microsoft.com/office/drawing/2014/main" id="{410E2684-052F-4F33-AE59-3A6089F098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scripture is given by </a:t>
            </a:r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inspiration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God, and is </a:t>
            </a:r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profitable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doctrine, for reproof, for correction, for instruction in righteousness.”</a:t>
            </a:r>
          </a:p>
          <a:p>
            <a:pPr marL="0" indent="0">
              <a:buNone/>
              <a:defRPr/>
            </a:pP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r"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Timothy 3:16 (KJV)</a:t>
            </a:r>
          </a:p>
        </p:txBody>
      </p:sp>
      <p:pic>
        <p:nvPicPr>
          <p:cNvPr id="13316" name="Picture 2">
            <a:extLst>
              <a:ext uri="{FF2B5EF4-FFF2-40B4-BE49-F238E27FC236}">
                <a16:creationId xmlns:a16="http://schemas.microsoft.com/office/drawing/2014/main" id="{D454D697-814B-4143-AA2D-C23D5AA1B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806950"/>
            <a:ext cx="9144000" cy="205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870718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1">
            <a:extLst>
              <a:ext uri="{FF2B5EF4-FFF2-40B4-BE49-F238E27FC236}">
                <a16:creationId xmlns:a16="http://schemas.microsoft.com/office/drawing/2014/main" id="{D3C22F75-F43A-42E2-A249-F30C22EDB9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6803" name="Content Placeholder 2">
            <a:extLst>
              <a:ext uri="{FF2B5EF4-FFF2-40B4-BE49-F238E27FC236}">
                <a16:creationId xmlns:a16="http://schemas.microsoft.com/office/drawing/2014/main" id="{11D358E8-4982-40AA-9A36-C04EBE361B5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76804" name="Picture 2" descr="Roll Safe, the Guy-Tapping-Head Meme, Explained">
            <a:extLst>
              <a:ext uri="{FF2B5EF4-FFF2-40B4-BE49-F238E27FC236}">
                <a16:creationId xmlns:a16="http://schemas.microsoft.com/office/drawing/2014/main" id="{326D9F8B-2F7D-460C-A44A-33DA191B0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0" y="95250"/>
            <a:ext cx="6667500" cy="666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13232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50" name="Rectangle 2">
            <a:extLst>
              <a:ext uri="{FF2B5EF4-FFF2-40B4-BE49-F238E27FC236}">
                <a16:creationId xmlns:a16="http://schemas.microsoft.com/office/drawing/2014/main" id="{A4DB658B-07B8-4ED4-A54A-E3C48F3F2E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7683" y="338493"/>
            <a:ext cx="9735105" cy="948770"/>
          </a:xfrm>
        </p:spPr>
        <p:txBody>
          <a:bodyPr/>
          <a:lstStyle/>
          <a:p>
            <a:pPr>
              <a:defRPr/>
            </a:pPr>
            <a:r>
              <a:rPr lang="en-US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What is meant by a “day?”</a:t>
            </a:r>
          </a:p>
        </p:txBody>
      </p:sp>
      <p:sp>
        <p:nvSpPr>
          <p:cNvPr id="411651" name="Rectangle 3">
            <a:extLst>
              <a:ext uri="{FF2B5EF4-FFF2-40B4-BE49-F238E27FC236}">
                <a16:creationId xmlns:a16="http://schemas.microsoft.com/office/drawing/2014/main" id="{F53A91C0-A7AB-4EA0-8849-5B5BC4F1F6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3429000"/>
            <a:ext cx="8229600" cy="2793090"/>
          </a:xfrm>
        </p:spPr>
        <p:txBody>
          <a:bodyPr/>
          <a:lstStyle/>
          <a:p>
            <a:pPr>
              <a:defRPr/>
            </a:pPr>
            <a:r>
              <a:rPr lang="en-US" altLang="en-U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“And the evening and the morning were the first day.” (Gen. 1:5)</a:t>
            </a:r>
          </a:p>
          <a:p>
            <a:pPr>
              <a:defRPr/>
            </a:pPr>
            <a:r>
              <a:rPr lang="en-US" altLang="en-U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Time began to be measured by God as darkness (night=evening) passed into light (day=morning)</a:t>
            </a:r>
          </a:p>
          <a:p>
            <a:pPr>
              <a:defRPr/>
            </a:pPr>
            <a:r>
              <a:rPr lang="en-US" altLang="en-U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First Day (night-day cycle)- Day One; repeated on all 6 days of creation week</a:t>
            </a:r>
          </a:p>
        </p:txBody>
      </p:sp>
      <p:pic>
        <p:nvPicPr>
          <p:cNvPr id="415748" name="Picture 4">
            <a:extLst>
              <a:ext uri="{FF2B5EF4-FFF2-40B4-BE49-F238E27FC236}">
                <a16:creationId xmlns:a16="http://schemas.microsoft.com/office/drawing/2014/main" id="{BFB5A93D-693D-4437-95F4-8BA730DAF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362076"/>
            <a:ext cx="350520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Rectangle 2">
            <a:extLst>
              <a:ext uri="{FF2B5EF4-FFF2-40B4-BE49-F238E27FC236}">
                <a16:creationId xmlns:a16="http://schemas.microsoft.com/office/drawing/2014/main" id="{FB73CB2B-8311-4A61-87A8-DA99139601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5334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alt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Ten Commandments</a:t>
            </a:r>
          </a:p>
        </p:txBody>
      </p:sp>
      <p:sp>
        <p:nvSpPr>
          <p:cNvPr id="412675" name="Rectangle 3">
            <a:extLst>
              <a:ext uri="{FF2B5EF4-FFF2-40B4-BE49-F238E27FC236}">
                <a16:creationId xmlns:a16="http://schemas.microsoft.com/office/drawing/2014/main" id="{2A953EAD-67BB-4063-8CF4-34B45A588A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en-US" altLang="en-U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God wrote on the stone tablets ….</a:t>
            </a:r>
          </a:p>
          <a:p>
            <a:pPr marL="0" indent="0">
              <a:buNone/>
              <a:defRPr/>
            </a:pPr>
            <a:endParaRPr lang="en-US" altLang="en-US" sz="10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>
              <a:buNone/>
              <a:defRPr/>
            </a:pPr>
            <a:r>
              <a:rPr lang="en-US" altLang="en-US" sz="2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“Six days shalt thou labor, and do all thy work: but the seventh day is the </a:t>
            </a:r>
            <a:r>
              <a:rPr lang="en-US" altLang="en-US" sz="26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sabbath</a:t>
            </a:r>
            <a:r>
              <a:rPr lang="en-US" altLang="en-US" sz="2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of the Lord…for in six days the Lord made heaven and earth, the sea, and all that in them is, and rested on the seventh day.” </a:t>
            </a:r>
          </a:p>
          <a:p>
            <a:pPr algn="r">
              <a:buFontTx/>
              <a:buNone/>
              <a:defRPr/>
            </a:pPr>
            <a:r>
              <a:rPr lang="en-US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(Exodus 20:9-11)</a:t>
            </a:r>
          </a:p>
        </p:txBody>
      </p:sp>
      <p:pic>
        <p:nvPicPr>
          <p:cNvPr id="416772" name="Picture 4">
            <a:extLst>
              <a:ext uri="{FF2B5EF4-FFF2-40B4-BE49-F238E27FC236}">
                <a16:creationId xmlns:a16="http://schemas.microsoft.com/office/drawing/2014/main" id="{46E5FBDE-AB43-4FEF-A443-92B9BE38C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572000"/>
            <a:ext cx="44577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2">
            <a:extLst>
              <a:ext uri="{FF2B5EF4-FFF2-40B4-BE49-F238E27FC236}">
                <a16:creationId xmlns:a16="http://schemas.microsoft.com/office/drawing/2014/main" id="{54C57C64-FFB3-4D86-AE7A-EFE1AE7945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533400"/>
            <a:ext cx="8229600" cy="11430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Why didn’t God create </a:t>
            </a:r>
            <a:b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everything in 1 day?</a:t>
            </a:r>
          </a:p>
        </p:txBody>
      </p:sp>
      <p:sp>
        <p:nvSpPr>
          <p:cNvPr id="413699" name="Rectangle 3">
            <a:extLst>
              <a:ext uri="{FF2B5EF4-FFF2-40B4-BE49-F238E27FC236}">
                <a16:creationId xmlns:a16="http://schemas.microsoft.com/office/drawing/2014/main" id="{9C6118C4-0A84-4B50-861F-296D18FA6E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98989" y="1905001"/>
            <a:ext cx="10733103" cy="4525963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altLang="en-US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It is a template for mankind to best function with life God has created.</a:t>
            </a:r>
          </a:p>
          <a:p>
            <a:pPr>
              <a:defRPr/>
            </a:pPr>
            <a:r>
              <a:rPr lang="en-US" altLang="en-US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God’s 7-day week format would be followed by His creation; He knew we would need rest!</a:t>
            </a:r>
          </a:p>
          <a:p>
            <a:pPr>
              <a:buFontTx/>
              <a:buNone/>
              <a:defRPr/>
            </a:pPr>
            <a:r>
              <a:rPr lang="en-US" altLang="en-US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</a:p>
          <a:p>
            <a:pPr>
              <a:buFontTx/>
              <a:buNone/>
              <a:defRPr/>
            </a:pPr>
            <a:r>
              <a:rPr lang="en-US" altLang="en-US" sz="3200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“The Sabbath was made for man, and not man for the Sabbath.”</a:t>
            </a:r>
          </a:p>
          <a:p>
            <a:pPr algn="r">
              <a:buFontTx/>
              <a:buNone/>
              <a:defRPr/>
            </a:pPr>
            <a:r>
              <a:rPr lang="en-US" altLang="en-US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  <a:r>
              <a:rPr lang="en-US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Mark 2:27</a:t>
            </a:r>
          </a:p>
          <a:p>
            <a:pPr>
              <a:buFontTx/>
              <a:buNone/>
              <a:defRPr/>
            </a:pPr>
            <a:r>
              <a:rPr lang="en-US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8" name="Title 1">
            <a:extLst>
              <a:ext uri="{FF2B5EF4-FFF2-40B4-BE49-F238E27FC236}">
                <a16:creationId xmlns:a16="http://schemas.microsoft.com/office/drawing/2014/main" id="{5BDB8E57-0E88-4805-A45A-95F037DE8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18819" name="Content Placeholder 2">
            <a:extLst>
              <a:ext uri="{FF2B5EF4-FFF2-40B4-BE49-F238E27FC236}">
                <a16:creationId xmlns:a16="http://schemas.microsoft.com/office/drawing/2014/main" id="{E0C3F3B5-C5E3-4779-98D7-1A05D7D9CC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18820" name="Picture 2">
            <a:extLst>
              <a:ext uri="{FF2B5EF4-FFF2-40B4-BE49-F238E27FC236}">
                <a16:creationId xmlns:a16="http://schemas.microsoft.com/office/drawing/2014/main" id="{E09B9B6B-6270-4EAC-930A-7C79E4421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609600"/>
            <a:ext cx="82296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2" name="Rectangle 2">
            <a:extLst>
              <a:ext uri="{FF2B5EF4-FFF2-40B4-BE49-F238E27FC236}">
                <a16:creationId xmlns:a16="http://schemas.microsoft.com/office/drawing/2014/main" id="{D1A7BE97-A20B-4777-875F-C0A76F1020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90800" y="3048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 “regular” day</a:t>
            </a:r>
          </a:p>
        </p:txBody>
      </p:sp>
      <p:sp>
        <p:nvSpPr>
          <p:cNvPr id="414723" name="Rectangle 3">
            <a:extLst>
              <a:ext uri="{FF2B5EF4-FFF2-40B4-BE49-F238E27FC236}">
                <a16:creationId xmlns:a16="http://schemas.microsoft.com/office/drawing/2014/main" id="{A01F6DBF-1161-4F9A-9651-02CF17CE81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06450" y="1720050"/>
            <a:ext cx="6807693" cy="4525963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altLang="en-U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God established this in creation week</a:t>
            </a:r>
          </a:p>
          <a:p>
            <a:pPr>
              <a:lnSpc>
                <a:spcPct val="90000"/>
              </a:lnSpc>
              <a:defRPr/>
            </a:pPr>
            <a:r>
              <a:rPr lang="en-US" altLang="en-U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In Hebrew- </a:t>
            </a:r>
            <a:r>
              <a:rPr lang="en-US" altLang="en-US" b="1" i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yowm</a:t>
            </a:r>
            <a:r>
              <a:rPr lang="en-US" altLang="en-U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(plural </a:t>
            </a:r>
            <a:r>
              <a:rPr lang="en-US" altLang="en-US" b="1" i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yamim</a:t>
            </a:r>
            <a:r>
              <a:rPr lang="en-US" altLang="en-U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</a:p>
          <a:p>
            <a:pPr>
              <a:lnSpc>
                <a:spcPct val="90000"/>
              </a:lnSpc>
              <a:defRPr/>
            </a:pPr>
            <a:r>
              <a:rPr lang="en-US" altLang="en-U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Used over 3,000 times in OT</a:t>
            </a:r>
          </a:p>
          <a:p>
            <a:pPr>
              <a:lnSpc>
                <a:spcPct val="90000"/>
              </a:lnSpc>
              <a:defRPr/>
            </a:pPr>
            <a:r>
              <a:rPr lang="en-US" altLang="en-US" b="1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Gen. 1:5-</a:t>
            </a:r>
            <a:r>
              <a:rPr lang="en-US" altLang="en-U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Precisely used as the passing of darkness into light, one solar day.</a:t>
            </a:r>
          </a:p>
          <a:p>
            <a:pPr>
              <a:lnSpc>
                <a:spcPct val="90000"/>
              </a:lnSpc>
              <a:defRPr/>
            </a:pPr>
            <a:r>
              <a:rPr lang="en-US" altLang="en-U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Coupled with “evening and morning” expression 38 times, and is accompanied by numerical modifier 359 times</a:t>
            </a:r>
          </a:p>
        </p:txBody>
      </p:sp>
      <p:pic>
        <p:nvPicPr>
          <p:cNvPr id="419844" name="Picture 4">
            <a:extLst>
              <a:ext uri="{FF2B5EF4-FFF2-40B4-BE49-F238E27FC236}">
                <a16:creationId xmlns:a16="http://schemas.microsoft.com/office/drawing/2014/main" id="{4EE64EC4-9CD1-4730-BC9D-A4A979DB7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7557" y="2200052"/>
            <a:ext cx="3297993" cy="2457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6" name="Rectangle 2">
            <a:extLst>
              <a:ext uri="{FF2B5EF4-FFF2-40B4-BE49-F238E27FC236}">
                <a16:creationId xmlns:a16="http://schemas.microsoft.com/office/drawing/2014/main" id="{74E3DAA1-145F-4377-BFB9-CFDA4EB4F5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Plural form appears 845 times</a:t>
            </a:r>
          </a:p>
          <a:p>
            <a:pPr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In </a:t>
            </a:r>
            <a:r>
              <a:rPr lang="en-US" altLang="en-US" sz="3600" b="1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NONE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of the 1,242 references can the word mean anything other than a literal, 24-hour, solar day.</a:t>
            </a:r>
          </a:p>
          <a:p>
            <a:pPr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In the </a:t>
            </a:r>
            <a:r>
              <a:rPr lang="en-US" altLang="en-US" sz="3600" b="1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REST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of the 1,758 times </a:t>
            </a:r>
            <a:r>
              <a:rPr lang="en-US" altLang="en-US" sz="3600" b="1" i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yohm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is used in the singular form, it is </a:t>
            </a:r>
            <a:r>
              <a:rPr lang="en-US" altLang="en-US" sz="3600" b="1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NEVER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used to speak of eon-long age.</a:t>
            </a:r>
          </a:p>
        </p:txBody>
      </p:sp>
      <p:sp>
        <p:nvSpPr>
          <p:cNvPr id="415747" name="Rectangle 3">
            <a:extLst>
              <a:ext uri="{FF2B5EF4-FFF2-40B4-BE49-F238E27FC236}">
                <a16:creationId xmlns:a16="http://schemas.microsoft.com/office/drawing/2014/main" id="{54027743-5144-4DB8-8692-4CF5450088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z="5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 “regular” day</a:t>
            </a:r>
          </a:p>
        </p:txBody>
      </p:sp>
      <p:pic>
        <p:nvPicPr>
          <p:cNvPr id="420868" name="Picture 4">
            <a:extLst>
              <a:ext uri="{FF2B5EF4-FFF2-40B4-BE49-F238E27FC236}">
                <a16:creationId xmlns:a16="http://schemas.microsoft.com/office/drawing/2014/main" id="{DD486DF1-A402-4800-A774-B3A836E27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469" y="4793942"/>
            <a:ext cx="3596536" cy="1953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70" name="Rectangle 2">
            <a:extLst>
              <a:ext uri="{FF2B5EF4-FFF2-40B4-BE49-F238E27FC236}">
                <a16:creationId xmlns:a16="http://schemas.microsoft.com/office/drawing/2014/main" id="{BC3A9388-41F5-445F-A615-28578BB6A1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32986" y="366943"/>
            <a:ext cx="4572000" cy="11430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Can “day” mean anything else?</a:t>
            </a:r>
          </a:p>
        </p:txBody>
      </p:sp>
      <p:sp>
        <p:nvSpPr>
          <p:cNvPr id="416771" name="Rectangle 3">
            <a:extLst>
              <a:ext uri="{FF2B5EF4-FFF2-40B4-BE49-F238E27FC236}">
                <a16:creationId xmlns:a16="http://schemas.microsoft.com/office/drawing/2014/main" id="{70ED178D-9C5D-4300-AC73-F3DB123F68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4703" y="1691937"/>
            <a:ext cx="7288567" cy="452596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  <a:buFontTx/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“Day” sometimes means unspecified period of time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en-US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“day of trouble” (Psalm 20:1)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en-US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“day of the Lord” (used 24 times in the OT)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en-US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“in the day that the Lord God made the earth and the heavens.” (Gen. 2:4)</a:t>
            </a:r>
          </a:p>
          <a:p>
            <a:pPr lvl="1">
              <a:lnSpc>
                <a:spcPct val="90000"/>
              </a:lnSpc>
              <a:buFontTx/>
              <a:buNone/>
              <a:defRPr/>
            </a:pPr>
            <a:endParaRPr lang="en-US" altLang="en-US" sz="32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>
              <a:lnSpc>
                <a:spcPct val="90000"/>
              </a:lnSpc>
              <a:buFontTx/>
              <a:buNone/>
              <a:defRPr/>
            </a:pPr>
            <a:r>
              <a:rPr lang="en-US" altLang="en-US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	The only reason to equate “day” with “age” is to allow for eons of time for evolution to be possible.</a:t>
            </a:r>
          </a:p>
        </p:txBody>
      </p:sp>
      <p:pic>
        <p:nvPicPr>
          <p:cNvPr id="421892" name="Picture 4">
            <a:extLst>
              <a:ext uri="{FF2B5EF4-FFF2-40B4-BE49-F238E27FC236}">
                <a16:creationId xmlns:a16="http://schemas.microsoft.com/office/drawing/2014/main" id="{FA277888-BFB2-465B-A5BF-7EB91AD49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983" y="2030767"/>
            <a:ext cx="2942314" cy="2796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1A30C-7099-4F9F-A3E3-A0341CD03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Evolutionary Compromises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96F242-DA1A-4CD0-AF34-85127EFB61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en-US" altLang="en-U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(Discussion for next week)</a:t>
            </a:r>
          </a:p>
          <a:p>
            <a:pPr marL="0" indent="0">
              <a:buFontTx/>
              <a:buAutoNum type="arabicPeriod"/>
              <a:defRPr/>
            </a:pPr>
            <a:r>
              <a:rPr lang="en-US" altLang="en-U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 Steady-state theory</a:t>
            </a:r>
          </a:p>
          <a:p>
            <a:pPr marL="0" indent="0">
              <a:buFontTx/>
              <a:buAutoNum type="arabicPeriod"/>
              <a:defRPr/>
            </a:pPr>
            <a:r>
              <a:rPr lang="en-US" altLang="en-U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 Big bang theory</a:t>
            </a:r>
          </a:p>
          <a:p>
            <a:pPr marL="0" indent="0">
              <a:buFontTx/>
              <a:buAutoNum type="arabicPeriod"/>
              <a:defRPr/>
            </a:pPr>
            <a:r>
              <a:rPr lang="en-US" altLang="en-U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 Gap theory</a:t>
            </a:r>
          </a:p>
          <a:p>
            <a:pPr marL="0" indent="0">
              <a:buFontTx/>
              <a:buAutoNum type="arabicPeriod"/>
              <a:defRPr/>
            </a:pPr>
            <a:r>
              <a:rPr lang="en-US" altLang="en-U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 Day-age theory</a:t>
            </a:r>
          </a:p>
        </p:txBody>
      </p:sp>
      <p:pic>
        <p:nvPicPr>
          <p:cNvPr id="422916" name="Picture 2">
            <a:extLst>
              <a:ext uri="{FF2B5EF4-FFF2-40B4-BE49-F238E27FC236}">
                <a16:creationId xmlns:a16="http://schemas.microsoft.com/office/drawing/2014/main" id="{FA4B6C48-4859-4673-A5FF-16544E212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385" y="1690688"/>
            <a:ext cx="3900731" cy="4924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F03C3-5CB6-4B27-989A-ECE3DB7B6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can’t we all just agree?</a:t>
            </a:r>
          </a:p>
        </p:txBody>
      </p:sp>
      <p:sp>
        <p:nvSpPr>
          <p:cNvPr id="427011" name="Content Placeholder 2">
            <a:extLst>
              <a:ext uri="{FF2B5EF4-FFF2-40B4-BE49-F238E27FC236}">
                <a16:creationId xmlns:a16="http://schemas.microsoft.com/office/drawing/2014/main" id="{1B0A12FD-8828-4EAA-A1F7-6D1D909349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(3) “Knowing this first, that there shall come in the last days scoffers, </a:t>
            </a:r>
            <a:r>
              <a:rPr lang="en-US" altLang="en-US" sz="2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walking after their own lusts </a:t>
            </a:r>
            <a:r>
              <a:rPr lang="en-US" alt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(for their own glory)</a:t>
            </a: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pPr marL="0" indent="0">
              <a:buNone/>
              <a:defRPr/>
            </a:pP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(4)  And saying, </a:t>
            </a:r>
            <a:r>
              <a:rPr lang="en-US" altLang="en-US" sz="2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 is the promise</a:t>
            </a: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(Where’s the proof?)</a:t>
            </a: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his coming?  for since the fathers fell asleep, all </a:t>
            </a:r>
            <a:r>
              <a:rPr lang="en-US" altLang="en-US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things continue as they were</a:t>
            </a: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from the beginning of the creation. </a:t>
            </a:r>
            <a:r>
              <a:rPr lang="en-US" alt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(uniformitarianism)</a:t>
            </a:r>
          </a:p>
          <a:p>
            <a:pPr marL="0" indent="0">
              <a:buNone/>
              <a:defRPr/>
            </a:pP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(5) For this they </a:t>
            </a:r>
            <a:r>
              <a:rPr lang="en-US" altLang="en-US" sz="2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willingly are ignorant of </a:t>
            </a:r>
            <a:r>
              <a:rPr lang="en-US" alt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(Bill Nye admitted this)</a:t>
            </a: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that </a:t>
            </a:r>
            <a:r>
              <a:rPr lang="en-US" altLang="en-US" sz="2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the word of God</a:t>
            </a:r>
            <a:r>
              <a:rPr lang="en-US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heavens were of old, and the earth standing out of the water and in the water.”</a:t>
            </a:r>
          </a:p>
          <a:p>
            <a:pPr marL="0" indent="0" algn="r">
              <a:buNone/>
              <a:defRPr/>
            </a:pP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Pet. 3:3-5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20EA8726-55A8-4667-9993-673501ADB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Christian’s Purpose</a:t>
            </a:r>
          </a:p>
        </p:txBody>
      </p:sp>
      <p:sp>
        <p:nvSpPr>
          <p:cNvPr id="13315" name="Content Placeholder 2">
            <a:extLst>
              <a:ext uri="{FF2B5EF4-FFF2-40B4-BE49-F238E27FC236}">
                <a16:creationId xmlns:a16="http://schemas.microsoft.com/office/drawing/2014/main" id="{20192BA8-DC67-4FA4-B4B1-C3F7289580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832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“But sanctify the Lord God </a:t>
            </a:r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your hearts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 ready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always to give an </a:t>
            </a:r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answer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every man that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asketh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you a </a:t>
            </a:r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reason of the hope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that is in you with meekness and fear.”</a:t>
            </a:r>
          </a:p>
          <a:p>
            <a:pPr marL="0" indent="0">
              <a:buNone/>
              <a:defRPr/>
            </a:pP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r">
              <a:buNone/>
              <a:defRPr/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Peter 3:15 (KJV)</a:t>
            </a:r>
          </a:p>
        </p:txBody>
      </p:sp>
      <p:pic>
        <p:nvPicPr>
          <p:cNvPr id="14340" name="Picture 2">
            <a:extLst>
              <a:ext uri="{FF2B5EF4-FFF2-40B4-BE49-F238E27FC236}">
                <a16:creationId xmlns:a16="http://schemas.microsoft.com/office/drawing/2014/main" id="{4590D731-358F-4B7D-8CB2-EBE3C78C2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746501"/>
            <a:ext cx="3676650" cy="292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943292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962" name="Picture 12" descr="C:\Documents and Settings\joe\Desktop\ppt4a\100.jpg">
            <a:extLst>
              <a:ext uri="{FF2B5EF4-FFF2-40B4-BE49-F238E27FC236}">
                <a16:creationId xmlns:a16="http://schemas.microsoft.com/office/drawing/2014/main" id="{FB2B18FA-2304-43FF-85E9-66A7D0DD3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0"/>
            <a:ext cx="7277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8041" name="Text Box 5">
            <a:extLst>
              <a:ext uri="{FF2B5EF4-FFF2-40B4-BE49-F238E27FC236}">
                <a16:creationId xmlns:a16="http://schemas.microsoft.com/office/drawing/2014/main" id="{4BBB85CC-2760-462E-9912-09445D9E51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241300"/>
            <a:ext cx="1981200" cy="637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James Hutton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1726-1796,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his book </a:t>
            </a:r>
            <a:r>
              <a:rPr lang="en-US" altLang="en-US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Theory of the Earth, </a:t>
            </a:r>
            <a:r>
              <a:rPr lang="en-US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James said the earth is </a:t>
            </a:r>
            <a:r>
              <a:rPr lang="en-US" alt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much older</a:t>
            </a:r>
            <a:r>
              <a:rPr lang="en-US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than most people thought.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HBJ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Earth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Science</a:t>
            </a:r>
            <a:r>
              <a:rPr lang="en-US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p.19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Line 2">
            <a:extLst>
              <a:ext uri="{FF2B5EF4-FFF2-40B4-BE49-F238E27FC236}">
                <a16:creationId xmlns:a16="http://schemas.microsoft.com/office/drawing/2014/main" id="{8C6C5ABC-D644-49E2-81A6-086BCC28B28F}"/>
              </a:ext>
            </a:extLst>
          </p:cNvPr>
          <p:cNvSpPr>
            <a:spLocks noChangeShapeType="1"/>
          </p:cNvSpPr>
          <p:nvPr/>
        </p:nvSpPr>
        <p:spPr bwMode="auto">
          <a:xfrm>
            <a:off x="1981200" y="2971800"/>
            <a:ext cx="82296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dist="71842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5987" name="Line 3">
            <a:extLst>
              <a:ext uri="{FF2B5EF4-FFF2-40B4-BE49-F238E27FC236}">
                <a16:creationId xmlns:a16="http://schemas.microsoft.com/office/drawing/2014/main" id="{4DCA00D3-F742-423A-B190-8C40F75838A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62200" y="26670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dist="71842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5988" name="Line 4">
            <a:extLst>
              <a:ext uri="{FF2B5EF4-FFF2-40B4-BE49-F238E27FC236}">
                <a16:creationId xmlns:a16="http://schemas.microsoft.com/office/drawing/2014/main" id="{BF89FB30-4EF2-432B-A84C-475682665F9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29200" y="26670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dist="71842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5989" name="Line 6">
            <a:extLst>
              <a:ext uri="{FF2B5EF4-FFF2-40B4-BE49-F238E27FC236}">
                <a16:creationId xmlns:a16="http://schemas.microsoft.com/office/drawing/2014/main" id="{E78FE3B2-6B43-4DEB-83CF-A5F4F581923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20000" y="26670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dist="71842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5990" name="Line 7">
            <a:extLst>
              <a:ext uri="{FF2B5EF4-FFF2-40B4-BE49-F238E27FC236}">
                <a16:creationId xmlns:a16="http://schemas.microsoft.com/office/drawing/2014/main" id="{50FE2C66-EB23-4CFC-B840-48E0DFB546B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134600" y="26670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dist="71842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5991" name="Text Box 8">
            <a:extLst>
              <a:ext uri="{FF2B5EF4-FFF2-40B4-BE49-F238E27FC236}">
                <a16:creationId xmlns:a16="http://schemas.microsoft.com/office/drawing/2014/main" id="{FD29EDED-B67C-481D-B7A6-2A289C1A41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2209800"/>
            <a:ext cx="1085850" cy="579438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/>
              <a:t>1750</a:t>
            </a:r>
          </a:p>
        </p:txBody>
      </p:sp>
      <p:sp>
        <p:nvSpPr>
          <p:cNvPr id="425992" name="Text Box 9">
            <a:extLst>
              <a:ext uri="{FF2B5EF4-FFF2-40B4-BE49-F238E27FC236}">
                <a16:creationId xmlns:a16="http://schemas.microsoft.com/office/drawing/2014/main" id="{F1498F6F-D75C-4E07-9E53-3921DA9D22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1350" y="2209800"/>
            <a:ext cx="1085850" cy="579438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/>
              <a:t>1800</a:t>
            </a:r>
          </a:p>
        </p:txBody>
      </p:sp>
      <p:sp>
        <p:nvSpPr>
          <p:cNvPr id="425993" name="Text Box 10">
            <a:extLst>
              <a:ext uri="{FF2B5EF4-FFF2-40B4-BE49-F238E27FC236}">
                <a16:creationId xmlns:a16="http://schemas.microsoft.com/office/drawing/2014/main" id="{E41182A8-D2D3-45CA-9DA9-0F09ACB797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2209800"/>
            <a:ext cx="1085850" cy="579438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/>
              <a:t>1850</a:t>
            </a:r>
          </a:p>
        </p:txBody>
      </p:sp>
      <p:sp>
        <p:nvSpPr>
          <p:cNvPr id="425994" name="Text Box 11">
            <a:extLst>
              <a:ext uri="{FF2B5EF4-FFF2-40B4-BE49-F238E27FC236}">
                <a16:creationId xmlns:a16="http://schemas.microsoft.com/office/drawing/2014/main" id="{47EABBE2-DEDD-45B1-94F1-B6D8BEED4D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6750" y="2209800"/>
            <a:ext cx="1085850" cy="579438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/>
              <a:t>1900</a:t>
            </a:r>
          </a:p>
        </p:txBody>
      </p:sp>
      <p:sp>
        <p:nvSpPr>
          <p:cNvPr id="425995" name="Line 21">
            <a:extLst>
              <a:ext uri="{FF2B5EF4-FFF2-40B4-BE49-F238E27FC236}">
                <a16:creationId xmlns:a16="http://schemas.microsoft.com/office/drawing/2014/main" id="{8C4A45D8-7A19-4888-BFAF-34E099FC411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648200" y="3048000"/>
            <a:ext cx="76200" cy="12954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>
            <a:outerShdw dist="71842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939" name="Text Box 27">
            <a:extLst>
              <a:ext uri="{FF2B5EF4-FFF2-40B4-BE49-F238E27FC236}">
                <a16:creationId xmlns:a16="http://schemas.microsoft.com/office/drawing/2014/main" id="{5B9930DC-E728-4BFC-9F45-E6C38369C9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4340225"/>
            <a:ext cx="5867400" cy="17399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James Hutton’s book </a:t>
            </a:r>
            <a:r>
              <a:rPr lang="en-US" alt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Theory of the Earth </a:t>
            </a: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was</a:t>
            </a:r>
            <a:endParaRPr lang="en-US" altLang="en-US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eaLnBrk="1" hangingPunct="1"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published in 1795</a:t>
            </a:r>
          </a:p>
        </p:txBody>
      </p:sp>
      <p:sp>
        <p:nvSpPr>
          <p:cNvPr id="294940" name="Text Box 28">
            <a:extLst>
              <a:ext uri="{FF2B5EF4-FFF2-40B4-BE49-F238E27FC236}">
                <a16:creationId xmlns:a16="http://schemas.microsoft.com/office/drawing/2014/main" id="{D9C00138-8303-4E6F-BC3F-E7B82E96BC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2950" y="76200"/>
            <a:ext cx="8197850" cy="19050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en-US" alt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What on Earth is Happening?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010" name="Picture 4" descr="C:\Documents and Settings\joe\Desktop\ppt4a\102.jpg">
            <a:extLst>
              <a:ext uri="{FF2B5EF4-FFF2-40B4-BE49-F238E27FC236}">
                <a16:creationId xmlns:a16="http://schemas.microsoft.com/office/drawing/2014/main" id="{7716AF3A-38AD-458F-B45E-C392E8C24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7150"/>
            <a:ext cx="9144000" cy="680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Line 2">
            <a:extLst>
              <a:ext uri="{FF2B5EF4-FFF2-40B4-BE49-F238E27FC236}">
                <a16:creationId xmlns:a16="http://schemas.microsoft.com/office/drawing/2014/main" id="{65D67DC0-02F8-4A18-B24F-33063B3B77DC}"/>
              </a:ext>
            </a:extLst>
          </p:cNvPr>
          <p:cNvSpPr>
            <a:spLocks noChangeShapeType="1"/>
          </p:cNvSpPr>
          <p:nvPr/>
        </p:nvSpPr>
        <p:spPr bwMode="auto">
          <a:xfrm>
            <a:off x="1981200" y="2819400"/>
            <a:ext cx="82296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8035" name="Line 3">
            <a:extLst>
              <a:ext uri="{FF2B5EF4-FFF2-40B4-BE49-F238E27FC236}">
                <a16:creationId xmlns:a16="http://schemas.microsoft.com/office/drawing/2014/main" id="{34AF875F-17BB-4325-A80F-A2CB2943771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62200" y="25146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8036" name="Line 4">
            <a:extLst>
              <a:ext uri="{FF2B5EF4-FFF2-40B4-BE49-F238E27FC236}">
                <a16:creationId xmlns:a16="http://schemas.microsoft.com/office/drawing/2014/main" id="{8B1E9AE2-16BA-47D7-87F1-5FD20C1FA25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29200" y="25146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8037" name="Line 5">
            <a:extLst>
              <a:ext uri="{FF2B5EF4-FFF2-40B4-BE49-F238E27FC236}">
                <a16:creationId xmlns:a16="http://schemas.microsoft.com/office/drawing/2014/main" id="{CDE07D2A-80A6-4D8F-853F-5456606234E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20000" y="25146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8038" name="Line 6">
            <a:extLst>
              <a:ext uri="{FF2B5EF4-FFF2-40B4-BE49-F238E27FC236}">
                <a16:creationId xmlns:a16="http://schemas.microsoft.com/office/drawing/2014/main" id="{2AAA0508-C95E-48CF-AAB9-6428EF03DF5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134600" y="25146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943" name="Text Box 7">
            <a:extLst>
              <a:ext uri="{FF2B5EF4-FFF2-40B4-BE49-F238E27FC236}">
                <a16:creationId xmlns:a16="http://schemas.microsoft.com/office/drawing/2014/main" id="{E6BA0C88-77B9-4187-B5E5-05A7C1853B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1" y="2095500"/>
            <a:ext cx="1095375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1750</a:t>
            </a:r>
          </a:p>
        </p:txBody>
      </p:sp>
      <p:sp>
        <p:nvSpPr>
          <p:cNvPr id="295944" name="Text Box 8">
            <a:extLst>
              <a:ext uri="{FF2B5EF4-FFF2-40B4-BE49-F238E27FC236}">
                <a16:creationId xmlns:a16="http://schemas.microsoft.com/office/drawing/2014/main" id="{82234DAF-3AD8-4F05-8278-6E57895FA2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1351" y="2095500"/>
            <a:ext cx="1095375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1800</a:t>
            </a:r>
          </a:p>
        </p:txBody>
      </p:sp>
      <p:sp>
        <p:nvSpPr>
          <p:cNvPr id="295945" name="Text Box 9">
            <a:extLst>
              <a:ext uri="{FF2B5EF4-FFF2-40B4-BE49-F238E27FC236}">
                <a16:creationId xmlns:a16="http://schemas.microsoft.com/office/drawing/2014/main" id="{491778D0-7EB4-45F4-B018-F42E4F0B7B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1" y="2095500"/>
            <a:ext cx="1095375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1850</a:t>
            </a:r>
          </a:p>
        </p:txBody>
      </p:sp>
      <p:sp>
        <p:nvSpPr>
          <p:cNvPr id="295946" name="Text Box 10">
            <a:extLst>
              <a:ext uri="{FF2B5EF4-FFF2-40B4-BE49-F238E27FC236}">
                <a16:creationId xmlns:a16="http://schemas.microsoft.com/office/drawing/2014/main" id="{BEBC8D8E-15D9-4ADA-89DD-54D8C5BAA5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6751" y="2095500"/>
            <a:ext cx="1095375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1900</a:t>
            </a:r>
          </a:p>
        </p:txBody>
      </p:sp>
      <p:sp>
        <p:nvSpPr>
          <p:cNvPr id="295947" name="Text Box 11">
            <a:extLst>
              <a:ext uri="{FF2B5EF4-FFF2-40B4-BE49-F238E27FC236}">
                <a16:creationId xmlns:a16="http://schemas.microsoft.com/office/drawing/2014/main" id="{16E990DF-AF44-4B21-9A49-A45DF5D097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4776" y="-28575"/>
            <a:ext cx="9459913" cy="19208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en-US" altLang="en-US" sz="6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The age of revolutions </a:t>
            </a:r>
          </a:p>
          <a:p>
            <a:pPr algn="ctr" eaLnBrk="1" hangingPunct="1">
              <a:lnSpc>
                <a:spcPct val="90000"/>
              </a:lnSpc>
              <a:defRPr/>
            </a:pPr>
            <a:r>
              <a:rPr lang="en-US" altLang="en-US" sz="6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and Anti-Monarchy</a:t>
            </a:r>
            <a:endParaRPr lang="en-US" altLang="en-US" sz="5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95950" name="Text Box 14">
            <a:extLst>
              <a:ext uri="{FF2B5EF4-FFF2-40B4-BE49-F238E27FC236}">
                <a16:creationId xmlns:a16="http://schemas.microsoft.com/office/drawing/2014/main" id="{EC8201A8-BC95-453F-A193-F903B1FDDB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1" y="4176713"/>
            <a:ext cx="2043113" cy="12557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American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Revolution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1776</a:t>
            </a:r>
          </a:p>
        </p:txBody>
      </p:sp>
      <p:sp>
        <p:nvSpPr>
          <p:cNvPr id="295951" name="Text Box 15">
            <a:extLst>
              <a:ext uri="{FF2B5EF4-FFF2-40B4-BE49-F238E27FC236}">
                <a16:creationId xmlns:a16="http://schemas.microsoft.com/office/drawing/2014/main" id="{0C0E2B9E-E526-4ED3-94C3-720D4DB182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1" y="5105401"/>
            <a:ext cx="2043113" cy="12557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French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Revolution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1789</a:t>
            </a:r>
          </a:p>
        </p:txBody>
      </p:sp>
      <p:sp>
        <p:nvSpPr>
          <p:cNvPr id="295952" name="Text Box 16">
            <a:extLst>
              <a:ext uri="{FF2B5EF4-FFF2-40B4-BE49-F238E27FC236}">
                <a16:creationId xmlns:a16="http://schemas.microsoft.com/office/drawing/2014/main" id="{7166EFD5-3799-43F0-9CF2-E987EB0EF3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9763" y="5029201"/>
            <a:ext cx="2043112" cy="12557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b="1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Spanish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b="1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Revolution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b="1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1823</a:t>
            </a:r>
          </a:p>
        </p:txBody>
      </p:sp>
      <p:sp>
        <p:nvSpPr>
          <p:cNvPr id="295953" name="Text Box 17">
            <a:extLst>
              <a:ext uri="{FF2B5EF4-FFF2-40B4-BE49-F238E27FC236}">
                <a16:creationId xmlns:a16="http://schemas.microsoft.com/office/drawing/2014/main" id="{5FA7424D-9F29-49D0-B710-B12F7E64CB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1963" y="4070351"/>
            <a:ext cx="2043112" cy="12557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Italian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Revolution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1848</a:t>
            </a:r>
          </a:p>
        </p:txBody>
      </p:sp>
      <p:sp>
        <p:nvSpPr>
          <p:cNvPr id="295954" name="Text Box 18">
            <a:extLst>
              <a:ext uri="{FF2B5EF4-FFF2-40B4-BE49-F238E27FC236}">
                <a16:creationId xmlns:a16="http://schemas.microsoft.com/office/drawing/2014/main" id="{532D3827-A4B9-400D-89B7-DAA0A82B0B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1" y="3233738"/>
            <a:ext cx="2043113" cy="125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German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Revolution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1848</a:t>
            </a:r>
          </a:p>
        </p:txBody>
      </p:sp>
      <p:sp>
        <p:nvSpPr>
          <p:cNvPr id="295955" name="Text Box 19">
            <a:extLst>
              <a:ext uri="{FF2B5EF4-FFF2-40B4-BE49-F238E27FC236}">
                <a16:creationId xmlns:a16="http://schemas.microsoft.com/office/drawing/2014/main" id="{F95F47B1-4873-48BF-951E-E6D43CD019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1" y="5351463"/>
            <a:ext cx="2043113" cy="12557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Polish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Revolution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1831</a:t>
            </a:r>
          </a:p>
        </p:txBody>
      </p:sp>
      <p:sp>
        <p:nvSpPr>
          <p:cNvPr id="428050" name="Line 20">
            <a:extLst>
              <a:ext uri="{FF2B5EF4-FFF2-40B4-BE49-F238E27FC236}">
                <a16:creationId xmlns:a16="http://schemas.microsoft.com/office/drawing/2014/main" id="{91E9AFEB-FF21-40F9-9C20-09DBCCA755F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67000" y="2895600"/>
            <a:ext cx="1371600" cy="12954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8051" name="Line 21">
            <a:extLst>
              <a:ext uri="{FF2B5EF4-FFF2-40B4-BE49-F238E27FC236}">
                <a16:creationId xmlns:a16="http://schemas.microsoft.com/office/drawing/2014/main" id="{3F9FE403-95A4-4C9B-8A70-EFEE5438AF5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10000" y="2971800"/>
            <a:ext cx="762000" cy="19812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8052" name="Line 22">
            <a:extLst>
              <a:ext uri="{FF2B5EF4-FFF2-40B4-BE49-F238E27FC236}">
                <a16:creationId xmlns:a16="http://schemas.microsoft.com/office/drawing/2014/main" id="{E0AD3369-0C96-4655-9151-642044D7114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38800" y="2971800"/>
            <a:ext cx="609600" cy="19812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8053" name="Line 23">
            <a:extLst>
              <a:ext uri="{FF2B5EF4-FFF2-40B4-BE49-F238E27FC236}">
                <a16:creationId xmlns:a16="http://schemas.microsoft.com/office/drawing/2014/main" id="{43EDECEC-8D9E-4D07-89AA-1FD9D35D294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553200" y="2971800"/>
            <a:ext cx="0" cy="23622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8054" name="Line 24">
            <a:extLst>
              <a:ext uri="{FF2B5EF4-FFF2-40B4-BE49-F238E27FC236}">
                <a16:creationId xmlns:a16="http://schemas.microsoft.com/office/drawing/2014/main" id="{D6EE0B96-A65C-4259-9905-0A83CAB0390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467600" y="2971800"/>
            <a:ext cx="304800" cy="10668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8055" name="Line 25">
            <a:extLst>
              <a:ext uri="{FF2B5EF4-FFF2-40B4-BE49-F238E27FC236}">
                <a16:creationId xmlns:a16="http://schemas.microsoft.com/office/drawing/2014/main" id="{98E25755-B948-43EF-B3F7-81104F4C5B6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620000" y="2971800"/>
            <a:ext cx="762000" cy="4572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962" name="AutoShape 26">
            <a:extLst>
              <a:ext uri="{FF2B5EF4-FFF2-40B4-BE49-F238E27FC236}">
                <a16:creationId xmlns:a16="http://schemas.microsoft.com/office/drawing/2014/main" id="{055CE778-F1A7-4C1C-831E-C76E6B3302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1676401"/>
            <a:ext cx="3505200" cy="485775"/>
          </a:xfrm>
          <a:prstGeom prst="leftRightArrow">
            <a:avLst>
              <a:gd name="adj1" fmla="val 39213"/>
              <a:gd name="adj2" fmla="val 119293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5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5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5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5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5962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Rectangle 2">
            <a:extLst>
              <a:ext uri="{FF2B5EF4-FFF2-40B4-BE49-F238E27FC236}">
                <a16:creationId xmlns:a16="http://schemas.microsoft.com/office/drawing/2014/main" id="{0B855C87-5761-48D9-B157-4901F815ED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Prentice Hall Earth Science p. 514 “Uniformitarianism…”</a:t>
            </a:r>
          </a:p>
        </p:txBody>
      </p:sp>
      <p:pic>
        <p:nvPicPr>
          <p:cNvPr id="430083" name="Picture 11" descr="C:\Documents and Settings\joe\Desktop\ppt4a\103.jpg">
            <a:extLst>
              <a:ext uri="{FF2B5EF4-FFF2-40B4-BE49-F238E27FC236}">
                <a16:creationId xmlns:a16="http://schemas.microsoft.com/office/drawing/2014/main" id="{E32D79C3-373E-4310-AD2A-1D7B506E0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084" name="Line 9">
            <a:extLst>
              <a:ext uri="{FF2B5EF4-FFF2-40B4-BE49-F238E27FC236}">
                <a16:creationId xmlns:a16="http://schemas.microsoft.com/office/drawing/2014/main" id="{2C81FA73-4F51-47D4-9FFC-0D0EBF5F0B38}"/>
              </a:ext>
            </a:extLst>
          </p:cNvPr>
          <p:cNvSpPr>
            <a:spLocks noChangeShapeType="1"/>
          </p:cNvSpPr>
          <p:nvPr/>
        </p:nvSpPr>
        <p:spPr bwMode="auto">
          <a:xfrm>
            <a:off x="7467600" y="990600"/>
            <a:ext cx="2895600" cy="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085" name="Line 10">
            <a:extLst>
              <a:ext uri="{FF2B5EF4-FFF2-40B4-BE49-F238E27FC236}">
                <a16:creationId xmlns:a16="http://schemas.microsoft.com/office/drawing/2014/main" id="{1283C210-8C04-45BB-A07A-3C0D8F4D113C}"/>
              </a:ext>
            </a:extLst>
          </p:cNvPr>
          <p:cNvSpPr>
            <a:spLocks noChangeShapeType="1"/>
          </p:cNvSpPr>
          <p:nvPr/>
        </p:nvSpPr>
        <p:spPr bwMode="auto">
          <a:xfrm>
            <a:off x="1752600" y="1447800"/>
            <a:ext cx="1371600" cy="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106" name="Picture 11" descr="C:\Documents and Settings\joe\Desktop\ppt4a\104.jpg">
            <a:extLst>
              <a:ext uri="{FF2B5EF4-FFF2-40B4-BE49-F238E27FC236}">
                <a16:creationId xmlns:a16="http://schemas.microsoft.com/office/drawing/2014/main" id="{EE82E2B8-FAF9-49FA-A511-18584B012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1107" name="Line 4">
            <a:extLst>
              <a:ext uri="{FF2B5EF4-FFF2-40B4-BE49-F238E27FC236}">
                <a16:creationId xmlns:a16="http://schemas.microsoft.com/office/drawing/2014/main" id="{B6DFE409-511D-4958-B776-72304FC1347D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1447800"/>
            <a:ext cx="4953000" cy="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108" name="Line 5">
            <a:extLst>
              <a:ext uri="{FF2B5EF4-FFF2-40B4-BE49-F238E27FC236}">
                <a16:creationId xmlns:a16="http://schemas.microsoft.com/office/drawing/2014/main" id="{6B9128E7-DB8A-4C66-82D7-BFDDB823D9A8}"/>
              </a:ext>
            </a:extLst>
          </p:cNvPr>
          <p:cNvSpPr>
            <a:spLocks noChangeShapeType="1"/>
          </p:cNvSpPr>
          <p:nvPr/>
        </p:nvSpPr>
        <p:spPr bwMode="auto">
          <a:xfrm>
            <a:off x="1752600" y="2743200"/>
            <a:ext cx="8686800" cy="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109" name="Line 6">
            <a:extLst>
              <a:ext uri="{FF2B5EF4-FFF2-40B4-BE49-F238E27FC236}">
                <a16:creationId xmlns:a16="http://schemas.microsoft.com/office/drawing/2014/main" id="{F5112185-08E2-4923-A601-7EBDA578F6EE}"/>
              </a:ext>
            </a:extLst>
          </p:cNvPr>
          <p:cNvSpPr>
            <a:spLocks noChangeShapeType="1"/>
          </p:cNvSpPr>
          <p:nvPr/>
        </p:nvSpPr>
        <p:spPr bwMode="auto">
          <a:xfrm>
            <a:off x="1676400" y="3149600"/>
            <a:ext cx="3200400" cy="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110" name="Line 9">
            <a:extLst>
              <a:ext uri="{FF2B5EF4-FFF2-40B4-BE49-F238E27FC236}">
                <a16:creationId xmlns:a16="http://schemas.microsoft.com/office/drawing/2014/main" id="{388663C6-092D-4ECF-AD20-0A7FB297916E}"/>
              </a:ext>
            </a:extLst>
          </p:cNvPr>
          <p:cNvSpPr>
            <a:spLocks noChangeShapeType="1"/>
          </p:cNvSpPr>
          <p:nvPr/>
        </p:nvSpPr>
        <p:spPr bwMode="auto">
          <a:xfrm>
            <a:off x="2514600" y="4038600"/>
            <a:ext cx="1752600" cy="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111" name="Line 10">
            <a:extLst>
              <a:ext uri="{FF2B5EF4-FFF2-40B4-BE49-F238E27FC236}">
                <a16:creationId xmlns:a16="http://schemas.microsoft.com/office/drawing/2014/main" id="{42CDFF94-CA47-4190-9EBA-E33514BA19B9}"/>
              </a:ext>
            </a:extLst>
          </p:cNvPr>
          <p:cNvSpPr>
            <a:spLocks noChangeShapeType="1"/>
          </p:cNvSpPr>
          <p:nvPr/>
        </p:nvSpPr>
        <p:spPr bwMode="auto">
          <a:xfrm>
            <a:off x="5029200" y="4470400"/>
            <a:ext cx="3352800" cy="254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02" name="Text Box 2">
            <a:extLst>
              <a:ext uri="{FF2B5EF4-FFF2-40B4-BE49-F238E27FC236}">
                <a16:creationId xmlns:a16="http://schemas.microsoft.com/office/drawing/2014/main" id="{C682E59B-3319-40C7-9091-9262D24E82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1" y="152401"/>
            <a:ext cx="8474075" cy="281146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en-US" alt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Uniformitarianism: </a:t>
            </a:r>
            <a:r>
              <a:rPr lang="en-US" altLang="en-US" sz="6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The present is the key to the past.</a:t>
            </a:r>
          </a:p>
        </p:txBody>
      </p:sp>
      <p:sp>
        <p:nvSpPr>
          <p:cNvPr id="512003" name="Text Box 3">
            <a:extLst>
              <a:ext uri="{FF2B5EF4-FFF2-40B4-BE49-F238E27FC236}">
                <a16:creationId xmlns:a16="http://schemas.microsoft.com/office/drawing/2014/main" id="{47F7F259-D426-4AED-AEA1-9B7F60435A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0225" y="3276601"/>
            <a:ext cx="8686800" cy="30464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en-US" altLang="en-US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No! The Bible is the only perfect key to the past.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03" grpId="0" build="p" autoUpdateAnimBg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154" name="Picture 2" descr="C:\Documents and Settings\Kent\Desktop\TheGreatTurningPoint.jpg">
            <a:extLst>
              <a:ext uri="{FF2B5EF4-FFF2-40B4-BE49-F238E27FC236}">
                <a16:creationId xmlns:a16="http://schemas.microsoft.com/office/drawing/2014/main" id="{AE48BA33-9335-45A1-97BA-3835DCF4C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26" y="0"/>
            <a:ext cx="5222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74883" name="Text Box 3">
            <a:extLst>
              <a:ext uri="{FF2B5EF4-FFF2-40B4-BE49-F238E27FC236}">
                <a16:creationId xmlns:a16="http://schemas.microsoft.com/office/drawing/2014/main" id="{684A3ABD-7BF1-4D17-AB51-87CBD67935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685800"/>
            <a:ext cx="3657600" cy="47704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3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A great book giving the complete story of how the “old earth” view became popular in the 1800’s.   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178" name="Picture 5" descr="C:\Documents and Settings\joe\Desktop\ppt4a\105.jpg">
            <a:extLst>
              <a:ext uri="{FF2B5EF4-FFF2-40B4-BE49-F238E27FC236}">
                <a16:creationId xmlns:a16="http://schemas.microsoft.com/office/drawing/2014/main" id="{3EAB555C-F817-4486-A094-793D96A49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4179" name="Line 3">
            <a:extLst>
              <a:ext uri="{FF2B5EF4-FFF2-40B4-BE49-F238E27FC236}">
                <a16:creationId xmlns:a16="http://schemas.microsoft.com/office/drawing/2014/main" id="{14CB74F7-E322-49FF-9759-17F65D2C29F1}"/>
              </a:ext>
            </a:extLst>
          </p:cNvPr>
          <p:cNvSpPr>
            <a:spLocks noChangeShapeType="1"/>
          </p:cNvSpPr>
          <p:nvPr/>
        </p:nvSpPr>
        <p:spPr bwMode="auto">
          <a:xfrm>
            <a:off x="8382000" y="1447800"/>
            <a:ext cx="2057400" cy="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6308" name="Oval 4">
            <a:extLst>
              <a:ext uri="{FF2B5EF4-FFF2-40B4-BE49-F238E27FC236}">
                <a16:creationId xmlns:a16="http://schemas.microsoft.com/office/drawing/2014/main" id="{B0741305-5DAD-43E5-B2CF-63A7DBE425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5486400"/>
            <a:ext cx="3048000" cy="11430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308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202" name="Picture 6" descr="C:\Documents and Settings\joe\Desktop\ppt4a\106.jpg">
            <a:extLst>
              <a:ext uri="{FF2B5EF4-FFF2-40B4-BE49-F238E27FC236}">
                <a16:creationId xmlns:a16="http://schemas.microsoft.com/office/drawing/2014/main" id="{37666E3F-7308-40EE-8691-B87B2719F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0"/>
            <a:ext cx="6019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 Box 4">
            <a:extLst>
              <a:ext uri="{FF2B5EF4-FFF2-40B4-BE49-F238E27FC236}">
                <a16:creationId xmlns:a16="http://schemas.microsoft.com/office/drawing/2014/main" id="{8B0AF5BE-62AE-47B5-A481-030579695B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563564"/>
            <a:ext cx="2895600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Charles Lyell,</a:t>
            </a:r>
          </a:p>
          <a:p>
            <a:pPr algn="ctr" eaLnBrk="1" hangingPunct="1">
              <a:defRPr/>
            </a:pPr>
            <a:r>
              <a:rPr lang="en-US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Scottish lawyer </a:t>
            </a:r>
          </a:p>
          <a:p>
            <a:pPr eaLnBrk="1" hangingPunct="1">
              <a:defRPr/>
            </a:pPr>
            <a:endParaRPr lang="en-US" alt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30E3B903-FB47-4E49-9319-20CA431E6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Apologetics’ Purpose</a:t>
            </a:r>
          </a:p>
        </p:txBody>
      </p:sp>
      <p:sp>
        <p:nvSpPr>
          <p:cNvPr id="14339" name="Content Placeholder 2">
            <a:extLst>
              <a:ext uri="{FF2B5EF4-FFF2-40B4-BE49-F238E27FC236}">
                <a16:creationId xmlns:a16="http://schemas.microsoft.com/office/drawing/2014/main" id="{EF852E5E-07EB-4A22-83FC-2951F8C137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Study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shew thyself </a:t>
            </a:r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approved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unto God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 workman that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needeth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to be ashamed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rightly dividing the word of truth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.”</a:t>
            </a:r>
          </a:p>
          <a:p>
            <a:pPr marL="0" indent="0">
              <a:buNone/>
              <a:defRPr/>
            </a:pP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Timothy 2:15 (KJV)</a:t>
            </a:r>
          </a:p>
          <a:p>
            <a:pPr marL="0" indent="0">
              <a:buNone/>
              <a:defRPr/>
            </a:pP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  <a:defRPr/>
            </a:pP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r">
              <a:buNone/>
              <a:defRPr/>
            </a:pP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364" name="Picture 2">
            <a:extLst>
              <a:ext uri="{FF2B5EF4-FFF2-40B4-BE49-F238E27FC236}">
                <a16:creationId xmlns:a16="http://schemas.microsoft.com/office/drawing/2014/main" id="{F8051612-F804-4AC2-A324-1866E1AFE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584575"/>
            <a:ext cx="3657600" cy="299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835994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226" name="Picture 6" descr="C:\Documents and Settings\joe\Desktop\ppt4a\107.jpg">
            <a:extLst>
              <a:ext uri="{FF2B5EF4-FFF2-40B4-BE49-F238E27FC236}">
                <a16:creationId xmlns:a16="http://schemas.microsoft.com/office/drawing/2014/main" id="{69B1EA85-72DC-4370-844F-C4981FA99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0" y="0"/>
            <a:ext cx="4502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 Box 4">
            <a:extLst>
              <a:ext uri="{FF2B5EF4-FFF2-40B4-BE49-F238E27FC236}">
                <a16:creationId xmlns:a16="http://schemas.microsoft.com/office/drawing/2014/main" id="{4FED82F6-330D-40DC-9506-742C5F659C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1295401"/>
            <a:ext cx="250825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en-US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1830</a:t>
            </a:r>
            <a:endParaRPr lang="en-US" alt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Text Box 2">
            <a:extLst>
              <a:ext uri="{FF2B5EF4-FFF2-40B4-BE49-F238E27FC236}">
                <a16:creationId xmlns:a16="http://schemas.microsoft.com/office/drawing/2014/main" id="{71BDA20D-A09B-446B-96ED-169A15DC01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646114"/>
            <a:ext cx="8458200" cy="55260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en-US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“false conclusions, … futile reasoning… </a:t>
            </a:r>
            <a:r>
              <a:rPr lang="en-US" alt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ancient doctrines</a:t>
            </a:r>
            <a:r>
              <a:rPr lang="en-US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sanctioned by the implicit faith of many generations, and supposed to rest on </a:t>
            </a:r>
            <a:r>
              <a:rPr lang="en-US" alt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scriptural authority.” </a:t>
            </a:r>
          </a:p>
          <a:p>
            <a:pPr algn="ctr" eaLnBrk="1" hangingPunct="1">
              <a:lnSpc>
                <a:spcPct val="90000"/>
              </a:lnSpc>
              <a:defRPr/>
            </a:pPr>
            <a:r>
              <a:rPr lang="en-US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Charles Lyell  p. 30</a:t>
            </a:r>
          </a:p>
          <a:p>
            <a:pPr algn="ctr" eaLnBrk="1" hangingPunct="1">
              <a:lnSpc>
                <a:spcPct val="90000"/>
              </a:lnSpc>
              <a:defRPr/>
            </a:pPr>
            <a:endParaRPr lang="en-US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Text Box 2">
            <a:extLst>
              <a:ext uri="{FF2B5EF4-FFF2-40B4-BE49-F238E27FC236}">
                <a16:creationId xmlns:a16="http://schemas.microsoft.com/office/drawing/2014/main" id="{A1575F76-1FBA-4FD2-A90B-0B6748C00B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-152400"/>
            <a:ext cx="8382000" cy="64198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80000"/>
              </a:lnSpc>
              <a:defRPr/>
            </a:pPr>
            <a:endParaRPr lang="en-US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algn="ctr" eaLnBrk="1" hangingPunct="1">
              <a:lnSpc>
                <a:spcPct val="80000"/>
              </a:lnSpc>
              <a:defRPr/>
            </a:pPr>
            <a:r>
              <a:rPr lang="en-US" alt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“</a:t>
            </a:r>
            <a:r>
              <a:rPr lang="en-US" altLang="en-US" sz="5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Vallisneri</a:t>
            </a:r>
            <a:r>
              <a:rPr lang="en-US" alt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…remarked how much the interests of </a:t>
            </a:r>
            <a:r>
              <a:rPr lang="en-US" alt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religion </a:t>
            </a:r>
            <a:r>
              <a:rPr lang="en-US" alt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as well as those of</a:t>
            </a:r>
            <a:r>
              <a:rPr lang="en-US" alt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sound philosophy</a:t>
            </a:r>
            <a:r>
              <a:rPr lang="en-US" alt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had suffered by perpetually mixing up the </a:t>
            </a:r>
            <a:r>
              <a:rPr lang="en-US" alt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sacred writings </a:t>
            </a:r>
            <a:r>
              <a:rPr lang="en-US" alt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with questions in physical</a:t>
            </a:r>
            <a:r>
              <a:rPr lang="en-US" alt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science. … </a:t>
            </a:r>
            <a:r>
              <a:rPr lang="en-US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p. 41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786" name="Text Box 2">
            <a:extLst>
              <a:ext uri="{FF2B5EF4-FFF2-40B4-BE49-F238E27FC236}">
                <a16:creationId xmlns:a16="http://schemas.microsoft.com/office/drawing/2014/main" id="{E78A750D-D6B5-4033-B9D5-6A6C4C6232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1" y="225426"/>
            <a:ext cx="8855075" cy="59467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en-US" alt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(he) reasoned philosophically </a:t>
            </a:r>
            <a:r>
              <a:rPr lang="en-US" alt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against </a:t>
            </a:r>
            <a:r>
              <a:rPr lang="en-US" alt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…those who regarded the disordered state of earth’s crust as exhibiting </a:t>
            </a:r>
            <a:r>
              <a:rPr lang="en-US" alt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signs of the wrath of God for the sins of man” </a:t>
            </a:r>
            <a:r>
              <a:rPr lang="en-US" alt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p. 41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Text Box 2">
            <a:extLst>
              <a:ext uri="{FF2B5EF4-FFF2-40B4-BE49-F238E27FC236}">
                <a16:creationId xmlns:a16="http://schemas.microsoft.com/office/drawing/2014/main" id="{6561C1B7-7ED6-4C73-8972-BF0C119B3C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1" y="979488"/>
            <a:ext cx="8245475" cy="54975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en-US" alt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“…accusations founded on </a:t>
            </a:r>
            <a:r>
              <a:rPr lang="en-US" altLang="en-US" sz="7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religious prejudices.” </a:t>
            </a:r>
          </a:p>
          <a:p>
            <a:pPr algn="ctr" eaLnBrk="1" hangingPunct="1">
              <a:lnSpc>
                <a:spcPct val="90000"/>
              </a:lnSpc>
              <a:defRPr/>
            </a:pPr>
            <a:r>
              <a:rPr lang="en-US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p. 197</a:t>
            </a:r>
            <a:endParaRPr lang="en-US" altLang="en-U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algn="ctr" eaLnBrk="1" hangingPunct="1">
              <a:lnSpc>
                <a:spcPct val="90000"/>
              </a:lnSpc>
              <a:defRPr/>
            </a:pPr>
            <a:endParaRPr lang="en-US" alt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298" name="Text Box 2">
            <a:extLst>
              <a:ext uri="{FF2B5EF4-FFF2-40B4-BE49-F238E27FC236}">
                <a16:creationId xmlns:a16="http://schemas.microsoft.com/office/drawing/2014/main" id="{AE5988B7-7BDC-452D-A7FE-2F98AD6AED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2926" y="520700"/>
            <a:ext cx="8855075" cy="17018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en-US" alt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“Men of </a:t>
            </a:r>
            <a:r>
              <a:rPr lang="en-US" alt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superior talent </a:t>
            </a:r>
            <a:r>
              <a:rPr lang="en-US" alt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(like himself),</a:t>
            </a:r>
            <a:r>
              <a:rPr lang="en-US" alt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endParaRPr lang="en-US" alt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444419" name="Text Box 3">
            <a:extLst>
              <a:ext uri="{FF2B5EF4-FFF2-40B4-BE49-F238E27FC236}">
                <a16:creationId xmlns:a16="http://schemas.microsoft.com/office/drawing/2014/main" id="{73EC558E-87FB-4183-8236-7776598F6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1" y="2293938"/>
            <a:ext cx="8855075" cy="17018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thought for themselves,</a:t>
            </a:r>
            <a:r>
              <a:rPr lang="en-US" alt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567300" name="Text Box 4">
            <a:extLst>
              <a:ext uri="{FF2B5EF4-FFF2-40B4-BE49-F238E27FC236}">
                <a16:creationId xmlns:a16="http://schemas.microsoft.com/office/drawing/2014/main" id="{894F9A5D-53BA-4EC1-A9D1-D3CE7C01C9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1" y="3956051"/>
            <a:ext cx="8855075" cy="20859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en-US" alt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and were not </a:t>
            </a:r>
            <a:r>
              <a:rPr lang="en-US" alt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blinded by authority </a:t>
            </a:r>
            <a:r>
              <a:rPr lang="en-US" alt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(like the Bible)…”</a:t>
            </a:r>
            <a:r>
              <a:rPr lang="en-US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p. 302</a:t>
            </a:r>
            <a:endParaRPr lang="en-US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162" name="Text Box 1026">
            <a:extLst>
              <a:ext uri="{FF2B5EF4-FFF2-40B4-BE49-F238E27FC236}">
                <a16:creationId xmlns:a16="http://schemas.microsoft.com/office/drawing/2014/main" id="{6C019C89-63F6-40CE-972D-8D2DEFA77C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1" y="593726"/>
            <a:ext cx="8855075" cy="52736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Lyell said his goal was to </a:t>
            </a:r>
            <a:r>
              <a:rPr lang="en-US" altLang="en-US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“free the science from Moses”</a:t>
            </a:r>
            <a:r>
              <a:rPr lang="en-US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</a:p>
          <a:p>
            <a:pPr algn="ctr" eaLnBrk="1" hangingPunct="1">
              <a:defRPr/>
            </a:pPr>
            <a:r>
              <a:rPr lang="en-US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Life Letters and Journals’, published by John Murray 1881.</a:t>
            </a:r>
            <a:endParaRPr lang="en-US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121F074C-D1BB-4D62-9AE0-CCEB3E5776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95400" y="104775"/>
            <a:ext cx="5562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Geologic </a:t>
            </a:r>
            <a:b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column</a:t>
            </a:r>
          </a:p>
        </p:txBody>
      </p:sp>
      <p:pic>
        <p:nvPicPr>
          <p:cNvPr id="443395" name="Picture 13" descr="108">
            <a:extLst>
              <a:ext uri="{FF2B5EF4-FFF2-40B4-BE49-F238E27FC236}">
                <a16:creationId xmlns:a16="http://schemas.microsoft.com/office/drawing/2014/main" id="{616F5052-4704-4C71-AB4A-4BEA47CD7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988" y="0"/>
            <a:ext cx="44942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 Box 4">
            <a:extLst>
              <a:ext uri="{FF2B5EF4-FFF2-40B4-BE49-F238E27FC236}">
                <a16:creationId xmlns:a16="http://schemas.microsoft.com/office/drawing/2014/main" id="{BE6616D5-E99F-42E7-909B-56D9BAED04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3850" y="1222375"/>
            <a:ext cx="2146300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Cretaceous</a:t>
            </a:r>
          </a:p>
        </p:txBody>
      </p:sp>
      <p:sp>
        <p:nvSpPr>
          <p:cNvPr id="12293" name="Text Box 5">
            <a:extLst>
              <a:ext uri="{FF2B5EF4-FFF2-40B4-BE49-F238E27FC236}">
                <a16:creationId xmlns:a16="http://schemas.microsoft.com/office/drawing/2014/main" id="{9144E1D3-B2EC-4EAB-AAF3-8161DFF096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3850" y="1766889"/>
            <a:ext cx="1646238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Jurassic</a:t>
            </a:r>
          </a:p>
        </p:txBody>
      </p:sp>
      <p:sp>
        <p:nvSpPr>
          <p:cNvPr id="12294" name="Text Box 6">
            <a:extLst>
              <a:ext uri="{FF2B5EF4-FFF2-40B4-BE49-F238E27FC236}">
                <a16:creationId xmlns:a16="http://schemas.microsoft.com/office/drawing/2014/main" id="{EA0E7CBE-F264-47C7-AF6E-89A3F65BEC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6388" y="2376489"/>
            <a:ext cx="15240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Triassic</a:t>
            </a:r>
          </a:p>
        </p:txBody>
      </p:sp>
      <p:sp>
        <p:nvSpPr>
          <p:cNvPr id="12295" name="Text Box 7">
            <a:extLst>
              <a:ext uri="{FF2B5EF4-FFF2-40B4-BE49-F238E27FC236}">
                <a16:creationId xmlns:a16="http://schemas.microsoft.com/office/drawing/2014/main" id="{4AEBC7A3-BB84-451C-A6D7-90B6122CF2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5439" y="2824164"/>
            <a:ext cx="1601787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Permian</a:t>
            </a:r>
          </a:p>
        </p:txBody>
      </p:sp>
      <p:sp>
        <p:nvSpPr>
          <p:cNvPr id="12296" name="Text Box 8">
            <a:extLst>
              <a:ext uri="{FF2B5EF4-FFF2-40B4-BE49-F238E27FC236}">
                <a16:creationId xmlns:a16="http://schemas.microsoft.com/office/drawing/2014/main" id="{B5CAE427-9983-4B87-A582-DE7CBD28B7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6388" y="3367089"/>
            <a:ext cx="26416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Carboniferous</a:t>
            </a:r>
          </a:p>
        </p:txBody>
      </p:sp>
      <p:sp>
        <p:nvSpPr>
          <p:cNvPr id="12297" name="Text Box 9">
            <a:extLst>
              <a:ext uri="{FF2B5EF4-FFF2-40B4-BE49-F238E27FC236}">
                <a16:creationId xmlns:a16="http://schemas.microsoft.com/office/drawing/2014/main" id="{C39DE3D7-7361-4AA1-8F6C-6C2DA7048C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7975" y="3824289"/>
            <a:ext cx="18034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Devonian</a:t>
            </a:r>
          </a:p>
        </p:txBody>
      </p:sp>
      <p:sp>
        <p:nvSpPr>
          <p:cNvPr id="12298" name="Text Box 10">
            <a:extLst>
              <a:ext uri="{FF2B5EF4-FFF2-40B4-BE49-F238E27FC236}">
                <a16:creationId xmlns:a16="http://schemas.microsoft.com/office/drawing/2014/main" id="{AED2BBB0-17C7-4B14-9770-90A1A21BBB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5914" y="4206876"/>
            <a:ext cx="15017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Silurian</a:t>
            </a:r>
          </a:p>
        </p:txBody>
      </p:sp>
      <p:sp>
        <p:nvSpPr>
          <p:cNvPr id="12299" name="Text Box 11">
            <a:extLst>
              <a:ext uri="{FF2B5EF4-FFF2-40B4-BE49-F238E27FC236}">
                <a16:creationId xmlns:a16="http://schemas.microsoft.com/office/drawing/2014/main" id="{62BF2546-BF74-45B4-A867-990E20B4FD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6388" y="4724401"/>
            <a:ext cx="206216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Ordovician</a:t>
            </a:r>
          </a:p>
        </p:txBody>
      </p:sp>
      <p:sp>
        <p:nvSpPr>
          <p:cNvPr id="12300" name="Text Box 12">
            <a:extLst>
              <a:ext uri="{FF2B5EF4-FFF2-40B4-BE49-F238E27FC236}">
                <a16:creationId xmlns:a16="http://schemas.microsoft.com/office/drawing/2014/main" id="{42C9CD52-C36B-4B3B-AC95-5B61137A94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6388" y="5354639"/>
            <a:ext cx="1841500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Cambrian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418" name="Picture 7" descr="C:\Documents and Settings\joe\Desktop\ppt4a\108.jpg">
            <a:extLst>
              <a:ext uri="{FF2B5EF4-FFF2-40B4-BE49-F238E27FC236}">
                <a16:creationId xmlns:a16="http://schemas.microsoft.com/office/drawing/2014/main" id="{BE843C6D-6209-40A3-B70E-C5E09DA49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0"/>
            <a:ext cx="5181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4419" name="Rectangle 4">
            <a:extLst>
              <a:ext uri="{FF2B5EF4-FFF2-40B4-BE49-F238E27FC236}">
                <a16:creationId xmlns:a16="http://schemas.microsoft.com/office/drawing/2014/main" id="{DDB50182-ABF3-4CFE-A60A-E295B05EBD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1981200"/>
            <a:ext cx="4953000" cy="533400"/>
          </a:xfrm>
          <a:prstGeom prst="rect">
            <a:avLst/>
          </a:prstGeom>
          <a:noFill/>
          <a:ln w="76200">
            <a:solidFill>
              <a:srgbClr val="FF3300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2454" name="Text Box 6">
            <a:extLst>
              <a:ext uri="{FF2B5EF4-FFF2-40B4-BE49-F238E27FC236}">
                <a16:creationId xmlns:a16="http://schemas.microsoft.com/office/drawing/2014/main" id="{DBF2430E-5945-48BB-9EDE-B5EA5D26D8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0"/>
            <a:ext cx="4244975" cy="341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In the early 1800’s </a:t>
            </a:r>
          </a:p>
          <a:p>
            <a:pPr eaLnBrk="1" hangingPunct="1">
              <a:defRPr/>
            </a:pPr>
            <a:r>
              <a:rPr lang="en-US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each layer of rock </a:t>
            </a:r>
          </a:p>
          <a:p>
            <a:pPr eaLnBrk="1" hangingPunct="1">
              <a:defRPr/>
            </a:pPr>
            <a:r>
              <a:rPr lang="en-US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was given a </a:t>
            </a:r>
            <a:r>
              <a:rPr lang="en-US" alt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name </a:t>
            </a:r>
          </a:p>
          <a:p>
            <a:pPr eaLnBrk="1" hangingPunct="1">
              <a:defRPr/>
            </a:pPr>
            <a:r>
              <a:rPr lang="en-US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(like Jurassic),</a:t>
            </a:r>
          </a:p>
          <a:p>
            <a:pPr eaLnBrk="1" hangingPunct="1">
              <a:defRPr/>
            </a:pPr>
            <a:r>
              <a:rPr lang="en-US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an </a:t>
            </a:r>
            <a:r>
              <a:rPr lang="en-US" alt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age</a:t>
            </a:r>
            <a:r>
              <a:rPr lang="en-US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and an </a:t>
            </a:r>
          </a:p>
          <a:p>
            <a:pPr eaLnBrk="1" hangingPunct="1">
              <a:defRPr/>
            </a:pPr>
            <a:r>
              <a:rPr lang="en-US" alt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index fossil.</a:t>
            </a:r>
            <a:endParaRPr lang="en-US" altLang="en-US" sz="1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udySans Blk BT" pitchFamily="34" charset="0"/>
              <a:cs typeface="Arial" charset="0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2" name="Line 2">
            <a:extLst>
              <a:ext uri="{FF2B5EF4-FFF2-40B4-BE49-F238E27FC236}">
                <a16:creationId xmlns:a16="http://schemas.microsoft.com/office/drawing/2014/main" id="{65A62752-4DBE-4EEC-95E2-3631784613FC}"/>
              </a:ext>
            </a:extLst>
          </p:cNvPr>
          <p:cNvSpPr>
            <a:spLocks noChangeShapeType="1"/>
          </p:cNvSpPr>
          <p:nvPr/>
        </p:nvSpPr>
        <p:spPr bwMode="auto">
          <a:xfrm>
            <a:off x="1752600" y="1295400"/>
            <a:ext cx="8763000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7150">
                <a:solidFill>
                  <a:schemeClr val="bg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43" name="Line 3">
            <a:extLst>
              <a:ext uri="{FF2B5EF4-FFF2-40B4-BE49-F238E27FC236}">
                <a16:creationId xmlns:a16="http://schemas.microsoft.com/office/drawing/2014/main" id="{9EC5E629-2CBE-4774-B743-B75C29612237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8200" y="0"/>
            <a:ext cx="0" cy="670560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7150">
                <a:solidFill>
                  <a:schemeClr val="bg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44" name="Line 4">
            <a:extLst>
              <a:ext uri="{FF2B5EF4-FFF2-40B4-BE49-F238E27FC236}">
                <a16:creationId xmlns:a16="http://schemas.microsoft.com/office/drawing/2014/main" id="{80BB6098-20B9-497C-8810-FFD0A8C1CF16}"/>
              </a:ext>
            </a:extLst>
          </p:cNvPr>
          <p:cNvSpPr>
            <a:spLocks noChangeShapeType="1"/>
          </p:cNvSpPr>
          <p:nvPr/>
        </p:nvSpPr>
        <p:spPr bwMode="auto">
          <a:xfrm>
            <a:off x="7543800" y="0"/>
            <a:ext cx="0" cy="670560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7150">
                <a:solidFill>
                  <a:schemeClr val="bg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541" name="Text Box 5">
            <a:extLst>
              <a:ext uri="{FF2B5EF4-FFF2-40B4-BE49-F238E27FC236}">
                <a16:creationId xmlns:a16="http://schemas.microsoft.com/office/drawing/2014/main" id="{A27641FA-A4C8-4C5A-A8D9-A89DA60EB9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4288" y="3175"/>
            <a:ext cx="2081212" cy="1200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Fact</a:t>
            </a:r>
          </a:p>
        </p:txBody>
      </p:sp>
      <p:sp>
        <p:nvSpPr>
          <p:cNvPr id="1089542" name="Text Box 6">
            <a:extLst>
              <a:ext uri="{FF2B5EF4-FFF2-40B4-BE49-F238E27FC236}">
                <a16:creationId xmlns:a16="http://schemas.microsoft.com/office/drawing/2014/main" id="{FE778973-10CF-4862-A8B8-137D243C10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152400"/>
            <a:ext cx="2819400" cy="10668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Creationist’s interpretation</a:t>
            </a:r>
          </a:p>
        </p:txBody>
      </p:sp>
      <p:sp>
        <p:nvSpPr>
          <p:cNvPr id="1089543" name="Text Box 7">
            <a:extLst>
              <a:ext uri="{FF2B5EF4-FFF2-40B4-BE49-F238E27FC236}">
                <a16:creationId xmlns:a16="http://schemas.microsoft.com/office/drawing/2014/main" id="{D09A99BE-5A69-4CC9-99D0-33A13FC745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228600"/>
            <a:ext cx="2819400" cy="946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Evolutionist’s interpretation</a:t>
            </a:r>
          </a:p>
        </p:txBody>
      </p:sp>
      <p:sp>
        <p:nvSpPr>
          <p:cNvPr id="1089544" name="Text Box 8">
            <a:extLst>
              <a:ext uri="{FF2B5EF4-FFF2-40B4-BE49-F238E27FC236}">
                <a16:creationId xmlns:a16="http://schemas.microsoft.com/office/drawing/2014/main" id="{A54A1E60-C0EE-49EE-A659-DAC2528A2E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1524001"/>
            <a:ext cx="2667000" cy="16541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70000"/>
              </a:lnSpc>
              <a:defRPr/>
            </a:pPr>
            <a:r>
              <a:rPr lang="en-US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Grand Canyon exists</a:t>
            </a:r>
          </a:p>
        </p:txBody>
      </p:sp>
      <p:sp>
        <p:nvSpPr>
          <p:cNvPr id="1089545" name="Text Box 9">
            <a:extLst>
              <a:ext uri="{FF2B5EF4-FFF2-40B4-BE49-F238E27FC236}">
                <a16:creationId xmlns:a16="http://schemas.microsoft.com/office/drawing/2014/main" id="{33C33F5B-7FEA-4780-A0F4-DF6EE11D9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1447801"/>
            <a:ext cx="2667000" cy="14573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en-US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It formed </a:t>
            </a:r>
            <a:r>
              <a:rPr lang="en-US" alt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quickly </a:t>
            </a:r>
            <a:r>
              <a:rPr lang="en-US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by lots of water and a </a:t>
            </a:r>
            <a:r>
              <a:rPr lang="en-US" alt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little time</a:t>
            </a:r>
          </a:p>
        </p:txBody>
      </p:sp>
      <p:sp>
        <p:nvSpPr>
          <p:cNvPr id="1089546" name="Text Box 10">
            <a:extLst>
              <a:ext uri="{FF2B5EF4-FFF2-40B4-BE49-F238E27FC236}">
                <a16:creationId xmlns:a16="http://schemas.microsoft.com/office/drawing/2014/main" id="{99EC4A31-7404-433A-89FB-FC4D2639E0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1600200"/>
            <a:ext cx="2667000" cy="97948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en-US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It formed </a:t>
            </a:r>
            <a:r>
              <a:rPr lang="en-US" alt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slowly </a:t>
            </a:r>
            <a:r>
              <a:rPr lang="en-US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by a little water and </a:t>
            </a:r>
            <a:r>
              <a:rPr lang="en-US" alt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lots of time</a:t>
            </a:r>
          </a:p>
        </p:txBody>
      </p:sp>
      <p:sp>
        <p:nvSpPr>
          <p:cNvPr id="1089547" name="Text Box 11">
            <a:extLst>
              <a:ext uri="{FF2B5EF4-FFF2-40B4-BE49-F238E27FC236}">
                <a16:creationId xmlns:a16="http://schemas.microsoft.com/office/drawing/2014/main" id="{8BC0687E-A704-46A5-99DA-9BA7A5F991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3641725"/>
            <a:ext cx="2667000" cy="13922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70000"/>
              </a:lnSpc>
              <a:defRPr/>
            </a:pPr>
            <a:r>
              <a:rPr lang="en-US" alt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The earth has layers of sedimentary rock</a:t>
            </a:r>
          </a:p>
        </p:txBody>
      </p:sp>
      <p:sp>
        <p:nvSpPr>
          <p:cNvPr id="1089548" name="Text Box 12">
            <a:extLst>
              <a:ext uri="{FF2B5EF4-FFF2-40B4-BE49-F238E27FC236}">
                <a16:creationId xmlns:a16="http://schemas.microsoft.com/office/drawing/2014/main" id="{4F0A4B5F-2018-429E-927B-1533FB7A7B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3581400"/>
            <a:ext cx="2895600" cy="19764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en-US" altLang="en-US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The layers are from </a:t>
            </a:r>
            <a:r>
              <a:rPr lang="en-US" altLang="en-US" sz="3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the flood </a:t>
            </a:r>
            <a:r>
              <a:rPr lang="en-US" altLang="en-US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of Noah</a:t>
            </a:r>
          </a:p>
        </p:txBody>
      </p:sp>
      <p:sp>
        <p:nvSpPr>
          <p:cNvPr id="1089549" name="Text Box 13">
            <a:extLst>
              <a:ext uri="{FF2B5EF4-FFF2-40B4-BE49-F238E27FC236}">
                <a16:creationId xmlns:a16="http://schemas.microsoft.com/office/drawing/2014/main" id="{4DDF9EE8-C4C5-4581-A1A5-7CB7C20CE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3505200"/>
            <a:ext cx="2895600" cy="176688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en-US" altLang="en-US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The layers form slowly over </a:t>
            </a:r>
            <a:r>
              <a:rPr lang="en-US" altLang="en-US" sz="3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millions of years</a:t>
            </a:r>
          </a:p>
        </p:txBody>
      </p:sp>
      <p:sp>
        <p:nvSpPr>
          <p:cNvPr id="445454" name="Line 14">
            <a:extLst>
              <a:ext uri="{FF2B5EF4-FFF2-40B4-BE49-F238E27FC236}">
                <a16:creationId xmlns:a16="http://schemas.microsoft.com/office/drawing/2014/main" id="{0EEEA358-D78D-44EF-AF60-991C45711B68}"/>
              </a:ext>
            </a:extLst>
          </p:cNvPr>
          <p:cNvSpPr>
            <a:spLocks noChangeShapeType="1"/>
          </p:cNvSpPr>
          <p:nvPr/>
        </p:nvSpPr>
        <p:spPr bwMode="auto">
          <a:xfrm>
            <a:off x="4724400" y="-76200"/>
            <a:ext cx="0" cy="51816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55" name="Line 15">
            <a:extLst>
              <a:ext uri="{FF2B5EF4-FFF2-40B4-BE49-F238E27FC236}">
                <a16:creationId xmlns:a16="http://schemas.microsoft.com/office/drawing/2014/main" id="{3E89AD24-1070-4FD1-B5C1-E8939CDFE94E}"/>
              </a:ext>
            </a:extLst>
          </p:cNvPr>
          <p:cNvSpPr>
            <a:spLocks noChangeShapeType="1"/>
          </p:cNvSpPr>
          <p:nvPr/>
        </p:nvSpPr>
        <p:spPr bwMode="auto">
          <a:xfrm>
            <a:off x="7543800" y="-76200"/>
            <a:ext cx="0" cy="52578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552" name="Text Box 16">
            <a:extLst>
              <a:ext uri="{FF2B5EF4-FFF2-40B4-BE49-F238E27FC236}">
                <a16:creationId xmlns:a16="http://schemas.microsoft.com/office/drawing/2014/main" id="{4B5AFEE2-E4EC-4C25-93A1-4C21E177BB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5410200"/>
            <a:ext cx="5486400" cy="113188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70000"/>
              </a:lnSpc>
              <a:defRPr/>
            </a:pPr>
            <a:r>
              <a:rPr lang="en-US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Evolutionists are always trying to </a:t>
            </a:r>
            <a:r>
              <a:rPr lang="en-US" alt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erase the line </a:t>
            </a:r>
            <a:r>
              <a:rPr lang="en-US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and make students think </a:t>
            </a:r>
            <a:r>
              <a:rPr lang="en-US" alt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their interpretation is part of the fact</a:t>
            </a:r>
          </a:p>
        </p:txBody>
      </p:sp>
      <p:sp>
        <p:nvSpPr>
          <p:cNvPr id="445457" name="Line 17">
            <a:extLst>
              <a:ext uri="{FF2B5EF4-FFF2-40B4-BE49-F238E27FC236}">
                <a16:creationId xmlns:a16="http://schemas.microsoft.com/office/drawing/2014/main" id="{6EB18FC4-56E0-4303-89A2-4D491481557B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1295400"/>
            <a:ext cx="914400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58" name="Line 18">
            <a:extLst>
              <a:ext uri="{FF2B5EF4-FFF2-40B4-BE49-F238E27FC236}">
                <a16:creationId xmlns:a16="http://schemas.microsoft.com/office/drawing/2014/main" id="{63F3A322-6EC3-4634-8538-B453C8F2ADA2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3352800"/>
            <a:ext cx="914400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9555" name="Line 19">
            <a:extLst>
              <a:ext uri="{FF2B5EF4-FFF2-40B4-BE49-F238E27FC236}">
                <a16:creationId xmlns:a16="http://schemas.microsoft.com/office/drawing/2014/main" id="{43B703ED-2003-4307-873F-17F96AC9041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620000" y="4800600"/>
            <a:ext cx="304800" cy="6096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95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95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9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9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9548" grpId="0" build="p" autoUpdateAnimBg="0"/>
      <p:bldP spid="1089549" grpId="0" build="p" autoUpdateAnimBg="0"/>
      <p:bldP spid="1089552" grpId="0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25245-3DF6-4C0C-ACC0-B9F788C42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Science Time!!</a:t>
            </a:r>
          </a:p>
        </p:txBody>
      </p:sp>
      <p:sp>
        <p:nvSpPr>
          <p:cNvPr id="17411" name="Content Placeholder 2">
            <a:extLst>
              <a:ext uri="{FF2B5EF4-FFF2-40B4-BE49-F238E27FC236}">
                <a16:creationId xmlns:a16="http://schemas.microsoft.com/office/drawing/2014/main" id="{DA73210A-D209-4723-95E2-E486C9BBE25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Please help me with the mystery of the burning candle!</a:t>
            </a:r>
          </a:p>
          <a:p>
            <a:pPr marL="0" indent="0">
              <a:buNone/>
            </a:pPr>
            <a:endParaRPr lang="en-US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412" name="Picture 4" descr="A lit candle in a dark room&#10;&#10;Description automatically generated with medium confidence">
            <a:extLst>
              <a:ext uri="{FF2B5EF4-FFF2-40B4-BE49-F238E27FC236}">
                <a16:creationId xmlns:a16="http://schemas.microsoft.com/office/drawing/2014/main" id="{6E25BFF8-B1CF-4B28-8476-F41C629FC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032125"/>
            <a:ext cx="49149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659999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370" name="Text Box 1026">
            <a:extLst>
              <a:ext uri="{FF2B5EF4-FFF2-40B4-BE49-F238E27FC236}">
                <a16:creationId xmlns:a16="http://schemas.microsoft.com/office/drawing/2014/main" id="{0E9ADEBB-81AE-4446-8F5A-57A989F3F1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1" y="2835276"/>
            <a:ext cx="8855075" cy="37179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en-US" altLang="en-US" sz="6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It can only be found  one place in the world… </a:t>
            </a:r>
          </a:p>
          <a:p>
            <a:pPr algn="ctr" eaLnBrk="1" hangingPunct="1">
              <a:lnSpc>
                <a:spcPct val="90000"/>
              </a:lnSpc>
              <a:defRPr/>
            </a:pPr>
            <a:r>
              <a:rPr lang="en-US" alt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The textbooks! </a:t>
            </a:r>
            <a:endParaRPr lang="en-US" alt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570371" name="Text Box 1027">
            <a:extLst>
              <a:ext uri="{FF2B5EF4-FFF2-40B4-BE49-F238E27FC236}">
                <a16:creationId xmlns:a16="http://schemas.microsoft.com/office/drawing/2014/main" id="{E97AEC6D-C27E-42EC-9C68-5CC477177C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4026" y="0"/>
            <a:ext cx="8562975" cy="30861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en-US" alt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Geologic column is the bible for the evolutionist.  </a:t>
            </a:r>
          </a:p>
          <a:p>
            <a:pPr algn="ctr" eaLnBrk="1" hangingPunct="1">
              <a:defRPr/>
            </a:pPr>
            <a:endParaRPr lang="en-US" alt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0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03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0370" grpId="0" build="p" autoUpdateAnimBg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490" name="Picture 1">
            <a:extLst>
              <a:ext uri="{FF2B5EF4-FFF2-40B4-BE49-F238E27FC236}">
                <a16:creationId xmlns:a16="http://schemas.microsoft.com/office/drawing/2014/main" id="{070D931A-3E78-4C71-93C6-9EABFEBFF3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28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Rectangle 2">
            <a:extLst>
              <a:ext uri="{FF2B5EF4-FFF2-40B4-BE49-F238E27FC236}">
                <a16:creationId xmlns:a16="http://schemas.microsoft.com/office/drawing/2014/main" id="{8A87AED4-350B-49FE-AC39-7CBF77003A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**** “If there were a column of sediments…” (HBJES 1989 p.326)</a:t>
            </a:r>
          </a:p>
        </p:txBody>
      </p:sp>
      <p:pic>
        <p:nvPicPr>
          <p:cNvPr id="448515" name="Picture 7" descr="C:\Documents and Settings\joe\Desktop\ppt4a\109.jpg">
            <a:extLst>
              <a:ext uri="{FF2B5EF4-FFF2-40B4-BE49-F238E27FC236}">
                <a16:creationId xmlns:a16="http://schemas.microsoft.com/office/drawing/2014/main" id="{4E216144-EE5C-4477-A1A3-6244E6072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431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 Box 5">
            <a:extLst>
              <a:ext uri="{FF2B5EF4-FFF2-40B4-BE49-F238E27FC236}">
                <a16:creationId xmlns:a16="http://schemas.microsoft.com/office/drawing/2014/main" id="{6B59B16F-960A-481B-BA6B-8DA50A059D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4508501"/>
            <a:ext cx="6400800" cy="165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en-US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See also: John </a:t>
            </a:r>
            <a:r>
              <a:rPr lang="en-US" alt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Woodmorappe</a:t>
            </a:r>
            <a:r>
              <a:rPr lang="en-US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, “The Geologic Column: Does it Exist?” Creation Technical Journal, 13(2): 77-82, 1999</a:t>
            </a:r>
          </a:p>
        </p:txBody>
      </p:sp>
      <p:pic>
        <p:nvPicPr>
          <p:cNvPr id="448517" name="Picture 8" descr="C:\Documents and Settings\joe\Desktop\ppt4a\110.jpg">
            <a:extLst>
              <a:ext uri="{FF2B5EF4-FFF2-40B4-BE49-F238E27FC236}">
                <a16:creationId xmlns:a16="http://schemas.microsoft.com/office/drawing/2014/main" id="{24B112EF-91D9-470B-AF91-671238E15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888" y="3581400"/>
            <a:ext cx="2563812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E4B31-BD6E-41A3-9858-9943EC7F0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Steady state theory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4B0494-9C60-4C5C-8141-26933920FC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447801"/>
            <a:ext cx="8229600" cy="4525963"/>
          </a:xfrm>
        </p:spPr>
        <p:txBody>
          <a:bodyPr/>
          <a:lstStyle/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Unobservable space/matter/energy is evolving out of nothing to compensate for 2</a:t>
            </a:r>
            <a:r>
              <a:rPr lang="en-US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Law of TD.</a:t>
            </a:r>
          </a:p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Been rejected since 1940’s in favor of big bang theory.</a:t>
            </a:r>
          </a:p>
        </p:txBody>
      </p:sp>
      <p:pic>
        <p:nvPicPr>
          <p:cNvPr id="449540" name="Picture 4">
            <a:extLst>
              <a:ext uri="{FF2B5EF4-FFF2-40B4-BE49-F238E27FC236}">
                <a16:creationId xmlns:a16="http://schemas.microsoft.com/office/drawing/2014/main" id="{C864DBA5-D2C0-4248-BF50-52330FD16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343400"/>
            <a:ext cx="4191000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9541" name="Picture 5">
            <a:extLst>
              <a:ext uri="{FF2B5EF4-FFF2-40B4-BE49-F238E27FC236}">
                <a16:creationId xmlns:a16="http://schemas.microsoft.com/office/drawing/2014/main" id="{3D93AA44-65E7-490E-82F0-F13E6D81E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3886200"/>
            <a:ext cx="4144962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73EF8-E6D9-4E92-90EE-669F0672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Big bang theory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B14F93-7E26-4568-A154-3F7209C118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447801"/>
            <a:ext cx="8229600" cy="4525963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Theory of our universe’s initiation 16-20 billion years ago</a:t>
            </a:r>
          </a:p>
          <a:p>
            <a:pPr>
              <a:defRPr/>
            </a:pP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“Cosmic egg” exploded or is expanding that results in our present universe.</a:t>
            </a:r>
          </a:p>
          <a:p>
            <a:pPr>
              <a:defRPr/>
            </a:pP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Assumes no boundaries, or an infinitely expanding universe</a:t>
            </a:r>
          </a:p>
          <a:p>
            <a:pPr lvl="1">
              <a:defRPr/>
            </a:pP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Easily disproven- look at a balloon’s expansion</a:t>
            </a:r>
          </a:p>
          <a:p>
            <a:pPr lvl="1">
              <a:defRPr/>
            </a:pP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Could it have a boundary? (i.e. Gen. 1:1)</a:t>
            </a:r>
          </a:p>
          <a:p>
            <a:pPr>
              <a:defRPr/>
            </a:pP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Universe is clumpy (densities are different everywhere)</a:t>
            </a:r>
          </a:p>
          <a:p>
            <a:pPr>
              <a:defRPr/>
            </a:pP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Cosmic microwave radiation is uniform everywhere; should be fluctuations</a:t>
            </a:r>
          </a:p>
          <a:p>
            <a:pPr lvl="1">
              <a:defRPr/>
            </a:pP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Has speed of light been constant?  “Horizon problem”</a:t>
            </a:r>
          </a:p>
          <a:p>
            <a:pPr>
              <a:defRPr/>
            </a:pP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Principle of conservation of angular momentum</a:t>
            </a:r>
          </a:p>
          <a:p>
            <a:pPr lvl="1">
              <a:defRPr/>
            </a:pP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Planets &amp; moons spinning backwards/opposite</a:t>
            </a:r>
          </a:p>
          <a:p>
            <a:pPr>
              <a:defRPr/>
            </a:pP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50564" name="Picture 4">
            <a:extLst>
              <a:ext uri="{FF2B5EF4-FFF2-40B4-BE49-F238E27FC236}">
                <a16:creationId xmlns:a16="http://schemas.microsoft.com/office/drawing/2014/main" id="{E24443C3-9372-40BF-91DD-3B3063741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476" y="14288"/>
            <a:ext cx="2151063" cy="120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4" name="Rectangle 2">
            <a:extLst>
              <a:ext uri="{FF2B5EF4-FFF2-40B4-BE49-F238E27FC236}">
                <a16:creationId xmlns:a16="http://schemas.microsoft.com/office/drawing/2014/main" id="{ADC757B1-BD08-4AD4-AC1C-2EB25601DC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z="5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 Test of Faith</a:t>
            </a:r>
          </a:p>
        </p:txBody>
      </p:sp>
      <p:sp>
        <p:nvSpPr>
          <p:cNvPr id="417795" name="Rectangle 3">
            <a:extLst>
              <a:ext uri="{FF2B5EF4-FFF2-40B4-BE49-F238E27FC236}">
                <a16:creationId xmlns:a16="http://schemas.microsoft.com/office/drawing/2014/main" id="{C3F41F5B-3B4A-461C-979D-BC392E71E5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  <a:defRPr/>
            </a:pPr>
            <a:r>
              <a:rPr lang="en-US" altLang="en-U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“In the beginning God created the heaven and the earth.”</a:t>
            </a:r>
          </a:p>
          <a:p>
            <a:pPr algn="r">
              <a:buFontTx/>
              <a:buNone/>
              <a:defRPr/>
            </a:pPr>
            <a:r>
              <a:rPr lang="en-US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Gen. 1:1</a:t>
            </a:r>
          </a:p>
          <a:p>
            <a:pPr>
              <a:buFontTx/>
              <a:buNone/>
              <a:defRPr/>
            </a:pPr>
            <a:r>
              <a:rPr lang="en-US" altLang="en-US" sz="4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	Do we </a:t>
            </a:r>
            <a:r>
              <a:rPr lang="en-US" altLang="en-US" sz="4800" b="1" i="1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believe</a:t>
            </a:r>
            <a:r>
              <a:rPr lang="en-US" altLang="en-US" sz="4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what God says?</a:t>
            </a:r>
          </a:p>
          <a:p>
            <a:pPr>
              <a:defRPr/>
            </a:pPr>
            <a:endParaRPr lang="en-US" altLang="en-US" sz="40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51588" name="Picture 4">
            <a:extLst>
              <a:ext uri="{FF2B5EF4-FFF2-40B4-BE49-F238E27FC236}">
                <a16:creationId xmlns:a16="http://schemas.microsoft.com/office/drawing/2014/main" id="{D7C5ED89-396E-4DF0-93DE-BBD7DE8E5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4495800"/>
            <a:ext cx="39147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4C17D-9EF2-430B-A5BE-920C5F522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Gap theory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2A7047-C03B-42EE-B455-F682B3E4E8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Assumes “gap” of time between verses 1 &amp; 2</a:t>
            </a:r>
          </a:p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God’s initial creation was destroyed by great catastrophe that left earth 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“without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void.”</a:t>
            </a:r>
          </a:p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theory compromises Biblical text with current “scientific theories.”</a:t>
            </a:r>
          </a:p>
        </p:txBody>
      </p:sp>
      <p:pic>
        <p:nvPicPr>
          <p:cNvPr id="452612" name="Picture 4">
            <a:extLst>
              <a:ext uri="{FF2B5EF4-FFF2-40B4-BE49-F238E27FC236}">
                <a16:creationId xmlns:a16="http://schemas.microsoft.com/office/drawing/2014/main" id="{32696C2E-D39F-4678-A2AC-041E24022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572000"/>
            <a:ext cx="6629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214BE-D7EA-4795-B960-C8A81B0A6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Disproving the gap theory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DC5E60-8554-4FC7-BCE0-139FB215A5E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defRPr/>
            </a:pP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Gen. 1:2- the word “was” is said to mean “became.”</a:t>
            </a:r>
          </a:p>
          <a:p>
            <a:pPr>
              <a:defRPr/>
            </a:pP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Every verse in Gen. 1 (verse 27 is exception only in English) begins with conjunction “and” which implies account is strictly sequential with no gaps. </a:t>
            </a:r>
          </a:p>
          <a:p>
            <a:pPr>
              <a:defRPr/>
            </a:pP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is no good reason for Hebrew verb for “to be” to be used as “became” in this reference.</a:t>
            </a:r>
          </a:p>
        </p:txBody>
      </p:sp>
      <p:sp>
        <p:nvSpPr>
          <p:cNvPr id="453636" name="Content Placeholder 3">
            <a:extLst>
              <a:ext uri="{FF2B5EF4-FFF2-40B4-BE49-F238E27FC236}">
                <a16:creationId xmlns:a16="http://schemas.microsoft.com/office/drawing/2014/main" id="{2EAEE6B6-7478-4458-A5E7-0F18BC90762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53637" name="Picture 4">
            <a:extLst>
              <a:ext uri="{FF2B5EF4-FFF2-40B4-BE49-F238E27FC236}">
                <a16:creationId xmlns:a16="http://schemas.microsoft.com/office/drawing/2014/main" id="{DDF34A31-BA9F-4D40-86C1-AA7D69409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447800"/>
            <a:ext cx="40386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5D53F-87D4-4CD4-AE7A-BDFFCE130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Disproving the gap theory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74E0F6-F13B-4D84-B4AA-FBCB121D5D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contradicts Rom. 5:12, I Cor. 15:21-22, etc.</a:t>
            </a:r>
          </a:p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Death &amp; bloodshed were result of man’s sin; otherwise, Christ’s death is meaningless.</a:t>
            </a:r>
          </a:p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Gen. 1:29-30 implies all animals were originally vegetarians</a:t>
            </a:r>
          </a:p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contradicts Exodus 20:11 </a:t>
            </a:r>
          </a:p>
        </p:txBody>
      </p:sp>
      <p:pic>
        <p:nvPicPr>
          <p:cNvPr id="454660" name="Picture 4">
            <a:extLst>
              <a:ext uri="{FF2B5EF4-FFF2-40B4-BE49-F238E27FC236}">
                <a16:creationId xmlns:a16="http://schemas.microsoft.com/office/drawing/2014/main" id="{8CC81FE9-8530-47E4-8CAE-F6D24097E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648200"/>
            <a:ext cx="6553200" cy="204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42B13-21D3-4E35-89FC-CDA08EC5A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Scientific objections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9D5504-FE89-4B35-AFE8-BA91A5E4AFD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global catastrophe denies the geologic column (uniformitarianism) teaching used by old-earth advocates.</a:t>
            </a:r>
          </a:p>
          <a:p>
            <a:pPr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the geologic ages do not exist, there is no need for a gap theory.</a:t>
            </a:r>
          </a:p>
          <a:p>
            <a:pPr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Theory indicates that there was no lasting effect of Noah’s flood (i.e. fossils came from previous catastrophe since they are millions of years old).</a:t>
            </a:r>
          </a:p>
          <a:p>
            <a:pPr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Theory ignores evidences for a young earth.</a:t>
            </a:r>
          </a:p>
        </p:txBody>
      </p:sp>
      <p:sp>
        <p:nvSpPr>
          <p:cNvPr id="455684" name="Content Placeholder 3">
            <a:extLst>
              <a:ext uri="{FF2B5EF4-FFF2-40B4-BE49-F238E27FC236}">
                <a16:creationId xmlns:a16="http://schemas.microsoft.com/office/drawing/2014/main" id="{A17DE82B-8918-416C-8DF5-C50DD545509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55685" name="Picture 5">
            <a:extLst>
              <a:ext uri="{FF2B5EF4-FFF2-40B4-BE49-F238E27FC236}">
                <a16:creationId xmlns:a16="http://schemas.microsoft.com/office/drawing/2014/main" id="{602DD0DD-8117-4B99-BC61-17040B139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989" y="1568451"/>
            <a:ext cx="4135437" cy="488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06EF1-C0E7-4D5D-8C6E-69C608944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Scientific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8D8B4E-1141-4D0A-BAAC-EEE519A900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Tx/>
              <a:buAutoNum type="arabicPeriod"/>
              <a:defRPr/>
            </a:pPr>
            <a:r>
              <a:rPr lang="en-US" altLang="en-US" b="1">
                <a:effectLst>
                  <a:outerShdw blurRad="38100" dist="38100" dir="2700000" algn="tl">
                    <a:srgbClr val="C0C0C0"/>
                  </a:outerShdw>
                </a:effectLst>
              </a:rPr>
              <a:t>State the Question</a:t>
            </a:r>
          </a:p>
          <a:p>
            <a:pPr marL="514350" indent="-514350">
              <a:buFontTx/>
              <a:buAutoNum type="arabicPeriod"/>
              <a:defRPr/>
            </a:pPr>
            <a:r>
              <a:rPr lang="en-US" altLang="en-US" b="1">
                <a:effectLst>
                  <a:outerShdw blurRad="38100" dist="38100" dir="2700000" algn="tl">
                    <a:srgbClr val="C0C0C0"/>
                  </a:outerShdw>
                </a:effectLst>
              </a:rPr>
              <a:t>Gather Information</a:t>
            </a:r>
          </a:p>
          <a:p>
            <a:pPr marL="514350" indent="-514350">
              <a:buFontTx/>
              <a:buAutoNum type="arabicPeriod"/>
              <a:defRPr/>
            </a:pPr>
            <a:r>
              <a:rPr lang="en-US" altLang="en-US" b="1">
                <a:effectLst>
                  <a:outerShdw blurRad="38100" dist="38100" dir="2700000" algn="tl">
                    <a:srgbClr val="C0C0C0"/>
                  </a:outerShdw>
                </a:effectLst>
              </a:rPr>
              <a:t>Form a Hypothesis</a:t>
            </a:r>
          </a:p>
          <a:p>
            <a:pPr marL="514350" indent="-514350">
              <a:buFontTx/>
              <a:buAutoNum type="arabicPeriod"/>
              <a:defRPr/>
            </a:pPr>
            <a:r>
              <a:rPr lang="en-US" altLang="en-US" b="1">
                <a:effectLst>
                  <a:outerShdw blurRad="38100" dist="38100" dir="2700000" algn="tl">
                    <a:srgbClr val="C0C0C0"/>
                  </a:outerShdw>
                </a:effectLst>
              </a:rPr>
              <a:t>Experiment/Test Hypothesis</a:t>
            </a:r>
          </a:p>
          <a:p>
            <a:pPr marL="514350" indent="-514350">
              <a:buFontTx/>
              <a:buAutoNum type="arabicPeriod"/>
              <a:defRPr/>
            </a:pPr>
            <a:r>
              <a:rPr lang="en-US" altLang="en-US" b="1">
                <a:effectLst>
                  <a:outerShdw blurRad="38100" dist="38100" dir="2700000" algn="tl">
                    <a:srgbClr val="C0C0C0"/>
                  </a:outerShdw>
                </a:effectLst>
              </a:rPr>
              <a:t>Analyze Results</a:t>
            </a:r>
          </a:p>
          <a:p>
            <a:pPr marL="514350" indent="-514350">
              <a:buFontTx/>
              <a:buAutoNum type="arabicPeriod"/>
              <a:defRPr/>
            </a:pPr>
            <a:r>
              <a:rPr lang="en-US" altLang="en-US" b="1">
                <a:effectLst>
                  <a:outerShdw blurRad="38100" dist="38100" dir="2700000" algn="tl">
                    <a:srgbClr val="C0C0C0"/>
                  </a:outerShdw>
                </a:effectLst>
              </a:rPr>
              <a:t>State Your Conclusion</a:t>
            </a:r>
          </a:p>
        </p:txBody>
      </p:sp>
      <p:pic>
        <p:nvPicPr>
          <p:cNvPr id="18436" name="Picture 4">
            <a:extLst>
              <a:ext uri="{FF2B5EF4-FFF2-40B4-BE49-F238E27FC236}">
                <a16:creationId xmlns:a16="http://schemas.microsoft.com/office/drawing/2014/main" id="{B238D643-A3D8-447B-B444-859F09D27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350"/>
            <a:ext cx="9144000" cy="689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037298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8" name="Rectangle 4">
            <a:extLst>
              <a:ext uri="{FF2B5EF4-FFF2-40B4-BE49-F238E27FC236}">
                <a16:creationId xmlns:a16="http://schemas.microsoft.com/office/drawing/2014/main" id="{2AF52357-8FB7-4E77-8687-230F10405F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z="60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Say It Ain’t So!!</a:t>
            </a:r>
          </a:p>
        </p:txBody>
      </p:sp>
      <p:sp>
        <p:nvSpPr>
          <p:cNvPr id="425989" name="Rectangle 5">
            <a:extLst>
              <a:ext uri="{FF2B5EF4-FFF2-40B4-BE49-F238E27FC236}">
                <a16:creationId xmlns:a16="http://schemas.microsoft.com/office/drawing/2014/main" id="{F61A58B8-4020-4D2C-9B93-AC25B17D7D0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Atheism </a:t>
            </a:r>
            <a:r>
              <a:rPr lang="en-US" altLang="en-US" sz="2000" b="1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cannot exist</a:t>
            </a:r>
            <a:r>
              <a:rPr lang="en-US" altLang="en-US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because </a:t>
            </a:r>
            <a:r>
              <a:rPr lang="en-US" altLang="en-US" sz="2000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God</a:t>
            </a:r>
            <a:r>
              <a:rPr lang="en-US" altLang="en-US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created the universe.</a:t>
            </a:r>
          </a:p>
          <a:p>
            <a:pPr>
              <a:defRPr/>
            </a:pPr>
            <a:r>
              <a:rPr lang="en-US" altLang="en-US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Pantheism </a:t>
            </a:r>
            <a:r>
              <a:rPr lang="en-US" altLang="en-US" sz="2000" b="1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cannot exist</a:t>
            </a:r>
            <a:r>
              <a:rPr lang="en-US" altLang="en-US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because </a:t>
            </a:r>
            <a:r>
              <a:rPr lang="en-US" altLang="en-US" sz="2000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God is transcendent</a:t>
            </a:r>
            <a:r>
              <a:rPr lang="en-US" altLang="en-US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to all He created.</a:t>
            </a:r>
          </a:p>
          <a:p>
            <a:pPr>
              <a:defRPr/>
            </a:pPr>
            <a:r>
              <a:rPr lang="en-US" altLang="en-US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Polytheism </a:t>
            </a:r>
            <a:r>
              <a:rPr lang="en-US" altLang="en-US" sz="2000" b="1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cannot exist</a:t>
            </a:r>
            <a:r>
              <a:rPr lang="en-US" altLang="en-US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because </a:t>
            </a:r>
            <a:r>
              <a:rPr lang="en-US" altLang="en-US" sz="2000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only one God</a:t>
            </a:r>
            <a:r>
              <a:rPr lang="en-US" altLang="en-US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created all things.</a:t>
            </a:r>
          </a:p>
          <a:p>
            <a:pPr>
              <a:defRPr/>
            </a:pPr>
            <a:r>
              <a:rPr lang="en-US" altLang="en-US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Materialism </a:t>
            </a:r>
            <a:r>
              <a:rPr lang="en-US" altLang="en-US" sz="2000" b="1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cannot exist</a:t>
            </a:r>
            <a:r>
              <a:rPr lang="en-US" altLang="en-US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because </a:t>
            </a:r>
            <a:r>
              <a:rPr lang="en-US" altLang="en-US" sz="2000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matter had a beginning</a:t>
            </a:r>
            <a:r>
              <a:rPr lang="en-US" altLang="en-US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  <a:p>
            <a:pPr>
              <a:defRPr/>
            </a:pPr>
            <a:endParaRPr lang="en-US" altLang="en-US" sz="20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25990" name="Rectangle 6">
            <a:extLst>
              <a:ext uri="{FF2B5EF4-FFF2-40B4-BE49-F238E27FC236}">
                <a16:creationId xmlns:a16="http://schemas.microsoft.com/office/drawing/2014/main" id="{E4956E8A-D058-47B6-A23B-2DCBA9F79A5A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en-US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Dualism </a:t>
            </a:r>
            <a:r>
              <a:rPr lang="en-US" altLang="en-US" sz="2000" b="1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cannot exist</a:t>
            </a:r>
            <a:r>
              <a:rPr lang="en-US" altLang="en-US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because </a:t>
            </a:r>
            <a:r>
              <a:rPr lang="en-US" altLang="en-US" sz="2000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God was alone</a:t>
            </a:r>
            <a:r>
              <a:rPr lang="en-US" altLang="en-US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when He created.</a:t>
            </a:r>
          </a:p>
          <a:p>
            <a:pPr>
              <a:defRPr/>
            </a:pPr>
            <a:r>
              <a:rPr lang="en-US" altLang="en-US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Humanism </a:t>
            </a:r>
            <a:r>
              <a:rPr lang="en-US" altLang="en-US" sz="2000" b="1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cannot exist</a:t>
            </a:r>
            <a:r>
              <a:rPr lang="en-US" altLang="en-US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because </a:t>
            </a:r>
            <a:r>
              <a:rPr lang="en-US" altLang="en-US" sz="2000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God</a:t>
            </a:r>
            <a:r>
              <a:rPr lang="en-US" altLang="en-US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, not man, </a:t>
            </a:r>
            <a:r>
              <a:rPr lang="en-US" altLang="en-US" sz="2000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is the ultimate reality and authority</a:t>
            </a:r>
            <a:r>
              <a:rPr lang="en-US" altLang="en-US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  <a:p>
            <a:pPr>
              <a:defRPr/>
            </a:pPr>
            <a:r>
              <a:rPr lang="en-US" altLang="en-US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Evolutionism </a:t>
            </a:r>
            <a:r>
              <a:rPr lang="en-US" altLang="en-US" sz="2000" b="1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cannot exist</a:t>
            </a:r>
            <a:r>
              <a:rPr lang="en-US" altLang="en-US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because God </a:t>
            </a:r>
            <a:r>
              <a:rPr lang="en-US" altLang="en-US" sz="2000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created all things</a:t>
            </a:r>
            <a:r>
              <a:rPr lang="en-US" altLang="en-US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  <a:p>
            <a:pPr>
              <a:defRPr/>
            </a:pPr>
            <a:r>
              <a:rPr lang="en-US" altLang="en-US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Theistic evolution </a:t>
            </a:r>
            <a:r>
              <a:rPr lang="en-US" altLang="en-US" sz="2000" b="1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cannot exist</a:t>
            </a:r>
            <a:r>
              <a:rPr lang="en-US" altLang="en-US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because of sin and death’s order.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83166-CF7D-4AF5-9199-FAA5C38D9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Day-age theory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DAE7E2B-613C-4032-9DC9-3875B2B9E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Each of the days of Genesis 1 corresponds to vast geologic time.</a:t>
            </a:r>
          </a:p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Contradicts Rom. 5:12, I Cor. 15:21-22, etc.</a:t>
            </a:r>
          </a:p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Contradicts Gen. 1:31- everything God created was “very good”</a:t>
            </a:r>
          </a:p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Contradicts Ex. 20:10-11 which teaches us a week of six days work followed by day of rest is modeled after God’s creation week.</a:t>
            </a:r>
          </a:p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Classic example of circular reasoning.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4" name="Title 1">
            <a:extLst>
              <a:ext uri="{FF2B5EF4-FFF2-40B4-BE49-F238E27FC236}">
                <a16:creationId xmlns:a16="http://schemas.microsoft.com/office/drawing/2014/main" id="{DD75F155-3A1D-4A69-B339-30C4F6AD5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58755" name="Content Placeholder 2">
            <a:extLst>
              <a:ext uri="{FF2B5EF4-FFF2-40B4-BE49-F238E27FC236}">
                <a16:creationId xmlns:a16="http://schemas.microsoft.com/office/drawing/2014/main" id="{BE69C16A-B030-405C-B87A-CCF0F520C6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58756" name="Picture 2">
            <a:extLst>
              <a:ext uri="{FF2B5EF4-FFF2-40B4-BE49-F238E27FC236}">
                <a16:creationId xmlns:a16="http://schemas.microsoft.com/office/drawing/2014/main" id="{89B26B0F-10CE-4E3C-8698-E03070A2E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52400"/>
            <a:ext cx="5105400" cy="661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1E95B-654E-4BA6-9D12-C7188258A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5155" y="365125"/>
            <a:ext cx="4491361" cy="1325563"/>
          </a:xfrm>
        </p:spPr>
        <p:txBody>
          <a:bodyPr/>
          <a:lstStyle/>
          <a:p>
            <a:pPr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Age of the Earth: </a:t>
            </a:r>
            <a:b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So Young?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7D311-A769-45B0-938D-30DCB304D8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5272" cy="43513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Biblical genealogies reveal age of about 6,000 yrs. (up to 10,000 for possible gaps)</a:t>
            </a:r>
          </a:p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Most ancient civilizations have records as far as only a few thousand years.</a:t>
            </a:r>
          </a:p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Carbon dating (C-14) records a half-life of approximately 5,730 years</a:t>
            </a:r>
          </a:p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Evolutionists must have billions of years to account for “geological ages” and index fossils to account for rocks and fossils buried below the earth.</a:t>
            </a:r>
          </a:p>
        </p:txBody>
      </p:sp>
      <p:pic>
        <p:nvPicPr>
          <p:cNvPr id="66562" name="Picture 2" descr="EduMission: Physics Form 5: Chapter 5 - Application of Radioactive ( Carbon-14 Dating) | Assumptions, Dating, Physics">
            <a:extLst>
              <a:ext uri="{FF2B5EF4-FFF2-40B4-BE49-F238E27FC236}">
                <a16:creationId xmlns:a16="http://schemas.microsoft.com/office/drawing/2014/main" id="{CA1DC297-6950-4174-9162-CDA40EF84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5565" y="3861047"/>
            <a:ext cx="2731822" cy="2918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194" name="Picture 2" descr="Genealogy Of Abraham's Chart - Abraham's Family Tree">
            <a:extLst>
              <a:ext uri="{FF2B5EF4-FFF2-40B4-BE49-F238E27FC236}">
                <a16:creationId xmlns:a16="http://schemas.microsoft.com/office/drawing/2014/main" id="{5DBC9B07-E267-44F8-A715-BD3CF88A2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0953" y="0"/>
            <a:ext cx="3861047" cy="386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718540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7B713010-ED06-4E51-B133-F62B517922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587" y="514458"/>
            <a:ext cx="9648825" cy="5829084"/>
          </a:xfrm>
          <a:prstGeom prst="rect">
            <a:avLst/>
          </a:prstGeo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C4AC0-4EDF-4E95-A63B-AD5D2EDEB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Timeline&#10;&#10;Description automatically generated">
            <a:extLst>
              <a:ext uri="{FF2B5EF4-FFF2-40B4-BE49-F238E27FC236}">
                <a16:creationId xmlns:a16="http://schemas.microsoft.com/office/drawing/2014/main" id="{FB88AC81-4A3B-4449-84E3-F5F9128850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4528"/>
          </a:xfrm>
        </p:spPr>
      </p:pic>
    </p:spTree>
    <p:extLst>
      <p:ext uri="{BB962C8B-B14F-4D97-AF65-F5344CB8AC3E}">
        <p14:creationId xmlns:p14="http://schemas.microsoft.com/office/powerpoint/2010/main" val="365286549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1E95B-654E-4BA6-9D12-C7188258A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4639" y="300829"/>
            <a:ext cx="4491361" cy="1325563"/>
          </a:xfrm>
        </p:spPr>
        <p:txBody>
          <a:bodyPr/>
          <a:lstStyle/>
          <a:p>
            <a:pPr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Age of the Earth: </a:t>
            </a:r>
            <a:b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So Young?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7D311-A769-45B0-938D-30DCB304D8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Evolutionists must have billions of years to account for “geological ages” and index fossils to account for rocks and fossils buried below the earth.</a:t>
            </a:r>
          </a:p>
          <a:p>
            <a:pPr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Peter 3:5-6</a:t>
            </a:r>
          </a:p>
        </p:txBody>
      </p:sp>
      <p:pic>
        <p:nvPicPr>
          <p:cNvPr id="137218" name="Picture 2" descr="Is the fact that the &quot;geological column is a myth&quot; support the flood or can  uniformitarianism account for that? : r/Creation">
            <a:extLst>
              <a:ext uri="{FF2B5EF4-FFF2-40B4-BE49-F238E27FC236}">
                <a16:creationId xmlns:a16="http://schemas.microsoft.com/office/drawing/2014/main" id="{3AC8AE87-9F3A-4D31-80D8-1A7E8A651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491" y="0"/>
            <a:ext cx="54125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006887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C404F-EB78-4015-A191-5BB494CCD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Peter 3:5-6 (ESV)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8495A5-B1B0-4F96-A263-A0C19DF99B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i="1" baseline="30000" dirty="0">
                <a:solidFill>
                  <a:srgbClr val="000000"/>
                </a:solidFill>
                <a:effectLst/>
                <a:latin typeface="system-ui"/>
              </a:rPr>
              <a:t>5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system-ui"/>
              </a:rPr>
              <a:t>For they deliberately overlook this fact, that the heavens existed long ago, and the earth was formed out of water and through water by the word of God,</a:t>
            </a:r>
          </a:p>
          <a:p>
            <a:pPr marL="0" indent="0">
              <a:buNone/>
            </a:pPr>
            <a:r>
              <a:rPr lang="en-US" sz="3600" b="0" i="1" dirty="0">
                <a:solidFill>
                  <a:srgbClr val="000000"/>
                </a:solidFill>
                <a:effectLst/>
                <a:latin typeface="system-ui"/>
              </a:rPr>
              <a:t> </a:t>
            </a:r>
          </a:p>
          <a:p>
            <a:pPr marL="0" indent="0">
              <a:buNone/>
            </a:pPr>
            <a:r>
              <a:rPr lang="en-US" sz="3600" b="1" i="1" baseline="30000" dirty="0">
                <a:solidFill>
                  <a:srgbClr val="000000"/>
                </a:solidFill>
                <a:effectLst/>
                <a:latin typeface="system-ui"/>
              </a:rPr>
              <a:t>6 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system-ui"/>
              </a:rPr>
              <a:t>and that by means of these the world that then existed was deluged with water and perished.</a:t>
            </a:r>
            <a:endParaRPr lang="en-US" sz="3600" i="1" dirty="0"/>
          </a:p>
        </p:txBody>
      </p:sp>
    </p:spTree>
    <p:extLst>
      <p:ext uri="{BB962C8B-B14F-4D97-AF65-F5344CB8AC3E}">
        <p14:creationId xmlns:p14="http://schemas.microsoft.com/office/powerpoint/2010/main" val="52570483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Rectangle 2">
            <a:extLst>
              <a:ext uri="{FF2B5EF4-FFF2-40B4-BE49-F238E27FC236}">
                <a16:creationId xmlns:a16="http://schemas.microsoft.com/office/drawing/2014/main" id="{A71F9230-54F7-4D7E-BEA9-F6689FB137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0" y="1524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Evolution’s Role of Death</a:t>
            </a:r>
          </a:p>
        </p:txBody>
      </p:sp>
      <p:sp>
        <p:nvSpPr>
          <p:cNvPr id="420867" name="Rectangle 3">
            <a:extLst>
              <a:ext uri="{FF2B5EF4-FFF2-40B4-BE49-F238E27FC236}">
                <a16:creationId xmlns:a16="http://schemas.microsoft.com/office/drawing/2014/main" id="{8CBBD8D8-996B-4E76-9588-A187A25E76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1295401"/>
            <a:ext cx="8229600" cy="4525963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altLang="en-US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Evolution is </a:t>
            </a:r>
            <a:r>
              <a:rPr lang="en-US" altLang="en-US" sz="3200" b="1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dependent on death</a:t>
            </a:r>
            <a:r>
              <a:rPr lang="en-US" altLang="en-US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; it is actually a “good” thing for the process.  It weeds out the weak and makes “survival of the fittest” possible.</a:t>
            </a:r>
          </a:p>
          <a:p>
            <a:pPr>
              <a:defRPr/>
            </a:pPr>
            <a:r>
              <a:rPr lang="en-US" altLang="en-US" sz="3200" b="1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TIME</a:t>
            </a:r>
            <a:r>
              <a:rPr lang="en-US" altLang="en-US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is the essential element for evolution to be a possible explanation.</a:t>
            </a:r>
          </a:p>
          <a:p>
            <a:pPr>
              <a:defRPr/>
            </a:pPr>
            <a:r>
              <a:rPr lang="en-US" altLang="en-US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They are always looking for a </a:t>
            </a:r>
          </a:p>
          <a:p>
            <a:pPr marL="0" indent="0">
              <a:buNone/>
              <a:defRPr/>
            </a:pPr>
            <a:r>
              <a:rPr lang="en-US" altLang="en-US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   natural way to explain our </a:t>
            </a:r>
          </a:p>
          <a:p>
            <a:pPr marL="0" indent="0">
              <a:buNone/>
              <a:defRPr/>
            </a:pPr>
            <a:r>
              <a:rPr lang="en-US" altLang="en-US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   origins.</a:t>
            </a:r>
            <a:endParaRPr lang="en-US" altLang="en-US" sz="3200" b="1" u="sng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65924" name="Picture 4">
            <a:extLst>
              <a:ext uri="{FF2B5EF4-FFF2-40B4-BE49-F238E27FC236}">
                <a16:creationId xmlns:a16="http://schemas.microsoft.com/office/drawing/2014/main" id="{70CC81F0-B6DF-49CD-8512-C5515D309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782" y="3671656"/>
            <a:ext cx="28956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536AC-D660-45E2-BF21-ED8E889A0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Statistics of Genesis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DA9007-3541-4123-915A-A7E457EF1E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165 passages in Genesis quoted or alluded to in the NT</a:t>
            </a:r>
          </a:p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least 200 total quotations or allusions to Genesis in NT</a:t>
            </a:r>
          </a:p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 100 quotations or direct allusions to Genesis 1-11 in NT</a:t>
            </a:r>
          </a:p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Every NT writer refers to Genesis 1-11 in writings</a:t>
            </a:r>
          </a:p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Christ is often quoted or alluded to first 11 chapters of Genesis</a:t>
            </a:r>
          </a:p>
        </p:txBody>
      </p:sp>
      <p:pic>
        <p:nvPicPr>
          <p:cNvPr id="78852" name="Picture 2">
            <a:extLst>
              <a:ext uri="{FF2B5EF4-FFF2-40B4-BE49-F238E27FC236}">
                <a16:creationId xmlns:a16="http://schemas.microsoft.com/office/drawing/2014/main" id="{75ADBECB-5DDB-49FA-93D5-D3B82C1B1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288" y="1"/>
            <a:ext cx="1636712" cy="147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1684</TotalTime>
  <Words>4581</Words>
  <Application>Microsoft Office PowerPoint</Application>
  <PresentationFormat>Widescreen</PresentationFormat>
  <Paragraphs>661</Paragraphs>
  <Slides>106</Slides>
  <Notes>0</Notes>
  <HiddenSlides>2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106</vt:i4>
      </vt:variant>
    </vt:vector>
  </HeadingPairs>
  <TitlesOfParts>
    <vt:vector size="114" baseType="lpstr">
      <vt:lpstr>Arial</vt:lpstr>
      <vt:lpstr>Calibri</vt:lpstr>
      <vt:lpstr>Calibri Light</vt:lpstr>
      <vt:lpstr>Courier New</vt:lpstr>
      <vt:lpstr>GoudySans Blk BT</vt:lpstr>
      <vt:lpstr>system-ui</vt:lpstr>
      <vt:lpstr>Times New Roman</vt:lpstr>
      <vt:lpstr>Office Theme</vt:lpstr>
      <vt:lpstr>PowerPoint Presentation</vt:lpstr>
      <vt:lpstr>My Family</vt:lpstr>
      <vt:lpstr>Why Am I Here?</vt:lpstr>
      <vt:lpstr>PowerPoint Presentation</vt:lpstr>
      <vt:lpstr>The Bible’s Purpose</vt:lpstr>
      <vt:lpstr>The Christian’s Purpose</vt:lpstr>
      <vt:lpstr>The Apologetics’ Purpose</vt:lpstr>
      <vt:lpstr>Science Time!!</vt:lpstr>
      <vt:lpstr>Scientific Method</vt:lpstr>
      <vt:lpstr>PowerPoint Presentation</vt:lpstr>
      <vt:lpstr>4 Great Questions of Life</vt:lpstr>
      <vt:lpstr>4 Great Questions of Life</vt:lpstr>
      <vt:lpstr>Creationist Fruits</vt:lpstr>
      <vt:lpstr>Our Creationist Heritage</vt:lpstr>
      <vt:lpstr>Our Creationist Heritage</vt:lpstr>
      <vt:lpstr>Our Creationist Heritage</vt:lpstr>
      <vt:lpstr>Our Creationist Heritage</vt:lpstr>
      <vt:lpstr>Notable Inventions, Discoveries, or Developments by Bible-believing Scientists</vt:lpstr>
      <vt:lpstr>Notable Inventions, Discoveries, or Developments by Bible-believing Scientists</vt:lpstr>
      <vt:lpstr>Notable Inventions, Discoveries, or Developments by Bible-believing Scientists</vt:lpstr>
      <vt:lpstr>PowerPoint Presentation</vt:lpstr>
      <vt:lpstr>Science Allusions in Scripture</vt:lpstr>
      <vt:lpstr>Science Allusions in Scripture</vt:lpstr>
      <vt:lpstr>Science Allusions in Scripture</vt:lpstr>
      <vt:lpstr>Science Allusions in Scripture</vt:lpstr>
      <vt:lpstr>Science Allusions in Scripture</vt:lpstr>
      <vt:lpstr>True Education</vt:lpstr>
      <vt:lpstr>True Americanism</vt:lpstr>
      <vt:lpstr>Scientific Evidences Best Explained by the Creation Model</vt:lpstr>
      <vt:lpstr>Scientific Evidences Best Explained by  the Creation Model</vt:lpstr>
      <vt:lpstr>Maybe there’s an explanation??</vt:lpstr>
      <vt:lpstr>Maybe there’s an explanation??</vt:lpstr>
      <vt:lpstr>Who are these men?</vt:lpstr>
      <vt:lpstr>Who is this?</vt:lpstr>
      <vt:lpstr>Bill Nye, the “Science Guy”</vt:lpstr>
      <vt:lpstr>PowerPoint Presentation</vt:lpstr>
      <vt:lpstr>Neil deGrasse Tyson</vt:lpstr>
      <vt:lpstr>PowerPoint Presentation</vt:lpstr>
      <vt:lpstr>PowerPoint Presentation</vt:lpstr>
      <vt:lpstr>You can’t handle the TRUTH!!!</vt:lpstr>
      <vt:lpstr>Current Issues…Any Basis in Science?</vt:lpstr>
      <vt:lpstr>Absolute truth</vt:lpstr>
      <vt:lpstr>Moral relativism</vt:lpstr>
      <vt:lpstr>The Importance of Genesis</vt:lpstr>
      <vt:lpstr>What is Biblical Creation? (from a YEC perspective)</vt:lpstr>
      <vt:lpstr>What is Biblical Creation? (from a YEC perspective)</vt:lpstr>
      <vt:lpstr>What is Biblical Creation? (from a YEC perspective)</vt:lpstr>
      <vt:lpstr>The Meaning of Universe</vt:lpstr>
      <vt:lpstr>Universe</vt:lpstr>
      <vt:lpstr>PowerPoint Presentation</vt:lpstr>
      <vt:lpstr>What is meant by a “day?”</vt:lpstr>
      <vt:lpstr>Ten Commandments</vt:lpstr>
      <vt:lpstr>Why didn’t God create  everything in 1 day?</vt:lpstr>
      <vt:lpstr>PowerPoint Presentation</vt:lpstr>
      <vt:lpstr>A “regular” day</vt:lpstr>
      <vt:lpstr>A “regular” day</vt:lpstr>
      <vt:lpstr>Can “day” mean anything else?</vt:lpstr>
      <vt:lpstr>Evolutionary Compromises</vt:lpstr>
      <vt:lpstr>Why can’t we all just agree?</vt:lpstr>
      <vt:lpstr>PowerPoint Presentation</vt:lpstr>
      <vt:lpstr>PowerPoint Presentation</vt:lpstr>
      <vt:lpstr>PowerPoint Presentation</vt:lpstr>
      <vt:lpstr>PowerPoint Presentation</vt:lpstr>
      <vt:lpstr>Prentice Hall Earth Science p. 514 “Uniformitarianism…”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Geologic  column</vt:lpstr>
      <vt:lpstr>PowerPoint Presentation</vt:lpstr>
      <vt:lpstr>PowerPoint Presentation</vt:lpstr>
      <vt:lpstr>PowerPoint Presentation</vt:lpstr>
      <vt:lpstr>PowerPoint Presentation</vt:lpstr>
      <vt:lpstr>**** “If there were a column of sediments…” (HBJES 1989 p.326)</vt:lpstr>
      <vt:lpstr>Steady state theory</vt:lpstr>
      <vt:lpstr>Big bang theory</vt:lpstr>
      <vt:lpstr>A Test of Faith</vt:lpstr>
      <vt:lpstr>Gap theory</vt:lpstr>
      <vt:lpstr>Disproving the gap theory</vt:lpstr>
      <vt:lpstr>Disproving the gap theory</vt:lpstr>
      <vt:lpstr>Scientific objections </vt:lpstr>
      <vt:lpstr>Say It Ain’t So!!</vt:lpstr>
      <vt:lpstr>Day-age theory</vt:lpstr>
      <vt:lpstr>PowerPoint Presentation</vt:lpstr>
      <vt:lpstr>Age of the Earth:  Why So Young?</vt:lpstr>
      <vt:lpstr>PowerPoint Presentation</vt:lpstr>
      <vt:lpstr>PowerPoint Presentation</vt:lpstr>
      <vt:lpstr>Age of the Earth:  Why So Young?</vt:lpstr>
      <vt:lpstr>2 Peter 3:5-6 (ESV)</vt:lpstr>
      <vt:lpstr>Evolution’s Role of Death</vt:lpstr>
      <vt:lpstr>Statistics of Genesis</vt:lpstr>
      <vt:lpstr>Genesis= Our Foundation</vt:lpstr>
      <vt:lpstr>Wholesome Human Social Relationships</vt:lpstr>
      <vt:lpstr>True Christianity</vt:lpstr>
      <vt:lpstr>True Christianity</vt:lpstr>
      <vt:lpstr>PowerPoint Presentation</vt:lpstr>
      <vt:lpstr>The Bible says…</vt:lpstr>
      <vt:lpstr>Stay in touch!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Bracewell, Jonathan Matthew (Online Academy)</dc:creator>
  <cp:lastModifiedBy>Bracewell, Jonathan Matthew (Online Academy)</cp:lastModifiedBy>
  <cp:revision>3</cp:revision>
  <dcterms:created xsi:type="dcterms:W3CDTF">2022-11-20T12:27:51Z</dcterms:created>
  <dcterms:modified xsi:type="dcterms:W3CDTF">2022-11-21T16:32:30Z</dcterms:modified>
</cp:coreProperties>
</file>